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76"/>
  </p:notesMasterIdLst>
  <p:sldIdLst>
    <p:sldId id="328" r:id="rId2"/>
    <p:sldId id="256" r:id="rId3"/>
    <p:sldId id="273" r:id="rId4"/>
    <p:sldId id="276" r:id="rId5"/>
    <p:sldId id="470" r:id="rId6"/>
    <p:sldId id="286" r:id="rId7"/>
    <p:sldId id="295" r:id="rId8"/>
    <p:sldId id="296" r:id="rId9"/>
    <p:sldId id="298" r:id="rId10"/>
    <p:sldId id="299" r:id="rId11"/>
    <p:sldId id="300" r:id="rId12"/>
    <p:sldId id="301" r:id="rId13"/>
    <p:sldId id="302" r:id="rId14"/>
    <p:sldId id="303" r:id="rId15"/>
    <p:sldId id="322" r:id="rId16"/>
    <p:sldId id="342" r:id="rId17"/>
    <p:sldId id="343" r:id="rId18"/>
    <p:sldId id="372" r:id="rId19"/>
    <p:sldId id="355" r:id="rId20"/>
    <p:sldId id="356" r:id="rId21"/>
    <p:sldId id="357" r:id="rId22"/>
    <p:sldId id="314" r:id="rId23"/>
    <p:sldId id="315" r:id="rId24"/>
    <p:sldId id="353" r:id="rId25"/>
    <p:sldId id="358" r:id="rId26"/>
    <p:sldId id="359" r:id="rId27"/>
    <p:sldId id="360" r:id="rId28"/>
    <p:sldId id="361" r:id="rId29"/>
    <p:sldId id="277" r:id="rId30"/>
    <p:sldId id="321" r:id="rId31"/>
    <p:sldId id="308" r:id="rId32"/>
    <p:sldId id="307" r:id="rId33"/>
    <p:sldId id="306" r:id="rId34"/>
    <p:sldId id="309" r:id="rId35"/>
    <p:sldId id="330" r:id="rId36"/>
    <p:sldId id="364" r:id="rId37"/>
    <p:sldId id="366" r:id="rId38"/>
    <p:sldId id="365" r:id="rId39"/>
    <p:sldId id="279" r:id="rId40"/>
    <p:sldId id="367" r:id="rId41"/>
    <p:sldId id="476" r:id="rId42"/>
    <p:sldId id="339" r:id="rId43"/>
    <p:sldId id="368" r:id="rId44"/>
    <p:sldId id="369" r:id="rId45"/>
    <p:sldId id="475" r:id="rId46"/>
    <p:sldId id="338" r:id="rId47"/>
    <p:sldId id="474" r:id="rId48"/>
    <p:sldId id="477" r:id="rId49"/>
    <p:sldId id="370" r:id="rId50"/>
    <p:sldId id="471" r:id="rId51"/>
    <p:sldId id="478" r:id="rId52"/>
    <p:sldId id="466" r:id="rId53"/>
    <p:sldId id="467" r:id="rId54"/>
    <p:sldId id="371" r:id="rId55"/>
    <p:sldId id="479" r:id="rId56"/>
    <p:sldId id="465" r:id="rId57"/>
    <p:sldId id="323" r:id="rId58"/>
    <p:sldId id="327" r:id="rId59"/>
    <p:sldId id="257" r:id="rId60"/>
    <p:sldId id="285" r:id="rId61"/>
    <p:sldId id="287" r:id="rId62"/>
    <p:sldId id="288" r:id="rId63"/>
    <p:sldId id="262" r:id="rId64"/>
    <p:sldId id="260" r:id="rId65"/>
    <p:sldId id="264" r:id="rId66"/>
    <p:sldId id="269" r:id="rId67"/>
    <p:sldId id="270" r:id="rId68"/>
    <p:sldId id="271" r:id="rId69"/>
    <p:sldId id="348" r:id="rId70"/>
    <p:sldId id="258" r:id="rId71"/>
    <p:sldId id="304" r:id="rId72"/>
    <p:sldId id="469" r:id="rId73"/>
    <p:sldId id="480" r:id="rId74"/>
    <p:sldId id="34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86667"/>
  </p:normalViewPr>
  <p:slideViewPr>
    <p:cSldViewPr snapToGrid="0" snapToObjects="1">
      <p:cViewPr varScale="1">
        <p:scale>
          <a:sx n="89" d="100"/>
          <a:sy n="89" d="100"/>
        </p:scale>
        <p:origin x="112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image" Target="../media/image9.jpg"/><Relationship Id="rId4"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image" Target="../media/image9.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01665-7320-D14C-A92E-83220293E623}"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en-US"/>
        </a:p>
      </dgm:t>
    </dgm:pt>
    <dgm:pt modelId="{242622E4-53EA-3C49-B4A9-7EE89E582A52}">
      <dgm:prSet phldrT="[Text]"/>
      <dgm:spPr/>
      <dgm:t>
        <a:bodyPr/>
        <a:lstStyle/>
        <a:p>
          <a:r>
            <a:rPr lang="en-US" dirty="0"/>
            <a:t>VL Ordered</a:t>
          </a:r>
        </a:p>
      </dgm:t>
    </dgm:pt>
    <dgm:pt modelId="{44A215E0-AC0C-D144-93F6-DB5B5317F374}" type="parTrans" cxnId="{C03E6C8F-D2B7-BF4D-84FC-E8DC3D4F6583}">
      <dgm:prSet/>
      <dgm:spPr/>
      <dgm:t>
        <a:bodyPr/>
        <a:lstStyle/>
        <a:p>
          <a:endParaRPr lang="en-US"/>
        </a:p>
      </dgm:t>
    </dgm:pt>
    <dgm:pt modelId="{99094CD1-03B6-204D-AD5D-61ADB4285FCA}" type="sibTrans" cxnId="{C03E6C8F-D2B7-BF4D-84FC-E8DC3D4F6583}">
      <dgm:prSet/>
      <dgm:spPr/>
      <dgm:t>
        <a:bodyPr/>
        <a:lstStyle/>
        <a:p>
          <a:endParaRPr lang="en-US"/>
        </a:p>
      </dgm:t>
    </dgm:pt>
    <dgm:pt modelId="{47D163CC-5399-B94A-9FC1-2C747A98370D}">
      <dgm:prSet phldrT="[Text]"/>
      <dgm:spPr/>
      <dgm:t>
        <a:bodyPr/>
        <a:lstStyle/>
        <a:p>
          <a:r>
            <a:rPr lang="en-US" dirty="0"/>
            <a:t>VL Result recorded</a:t>
          </a:r>
          <a:r>
            <a:rPr lang="en-US" baseline="0" dirty="0"/>
            <a:t> at</a:t>
          </a:r>
          <a:r>
            <a:rPr lang="en-US" dirty="0"/>
            <a:t> Clinic Lab</a:t>
          </a:r>
        </a:p>
      </dgm:t>
    </dgm:pt>
    <dgm:pt modelId="{E8DF3DEA-115B-0749-81E6-983FD98D79B4}" type="parTrans" cxnId="{636B96A5-3990-0C4F-8C2F-709AC6816EE3}">
      <dgm:prSet/>
      <dgm:spPr/>
      <dgm:t>
        <a:bodyPr/>
        <a:lstStyle/>
        <a:p>
          <a:endParaRPr lang="en-US"/>
        </a:p>
      </dgm:t>
    </dgm:pt>
    <dgm:pt modelId="{F2C2C0EB-B78B-514C-8EAA-E348D7082ED0}" type="sibTrans" cxnId="{636B96A5-3990-0C4F-8C2F-709AC6816EE3}">
      <dgm:prSet/>
      <dgm:spPr/>
      <dgm:t>
        <a:bodyPr/>
        <a:lstStyle/>
        <a:p>
          <a:endParaRPr lang="en-US"/>
        </a:p>
      </dgm:t>
    </dgm:pt>
    <dgm:pt modelId="{19C21BD0-6724-6049-9B58-3020054E501B}">
      <dgm:prSet phldrT="[Text]"/>
      <dgm:spPr/>
      <dgm:t>
        <a:bodyPr/>
        <a:lstStyle/>
        <a:p>
          <a:r>
            <a:rPr lang="en-US" dirty="0"/>
            <a:t>Appointment</a:t>
          </a:r>
          <a:r>
            <a:rPr lang="en-US" baseline="0" dirty="0"/>
            <a:t> Scheduled/ Missed</a:t>
          </a:r>
          <a:endParaRPr lang="en-US" dirty="0"/>
        </a:p>
      </dgm:t>
    </dgm:pt>
    <dgm:pt modelId="{B84C9E8B-3AC2-F648-BB02-91E8253E0AFA}" type="parTrans" cxnId="{1CAD7909-9E59-3D48-A901-7B8619D78644}">
      <dgm:prSet/>
      <dgm:spPr/>
      <dgm:t>
        <a:bodyPr/>
        <a:lstStyle/>
        <a:p>
          <a:endParaRPr lang="en-US"/>
        </a:p>
      </dgm:t>
    </dgm:pt>
    <dgm:pt modelId="{5BDFA96C-BBCE-0849-A727-DE168EEC7D55}" type="sibTrans" cxnId="{1CAD7909-9E59-3D48-A901-7B8619D78644}">
      <dgm:prSet/>
      <dgm:spPr/>
      <dgm:t>
        <a:bodyPr/>
        <a:lstStyle/>
        <a:p>
          <a:endParaRPr lang="en-US"/>
        </a:p>
      </dgm:t>
    </dgm:pt>
    <dgm:pt modelId="{8F97D2A1-A7B6-B047-9419-F5EE9053CC1E}">
      <dgm:prSet phldrT="[Text]"/>
      <dgm:spPr/>
      <dgm:t>
        <a:bodyPr/>
        <a:lstStyle/>
        <a:p>
          <a:r>
            <a:rPr lang="en-US" dirty="0"/>
            <a:t>EC Calls to Reschedule Appointment </a:t>
          </a:r>
        </a:p>
      </dgm:t>
    </dgm:pt>
    <dgm:pt modelId="{BE2AA1F0-150C-2B42-9BCD-B7CA41D8AA08}" type="parTrans" cxnId="{E7CCEC73-F6F2-8649-A65F-7AA57A716716}">
      <dgm:prSet/>
      <dgm:spPr/>
      <dgm:t>
        <a:bodyPr/>
        <a:lstStyle/>
        <a:p>
          <a:endParaRPr lang="en-US"/>
        </a:p>
      </dgm:t>
    </dgm:pt>
    <dgm:pt modelId="{25211D1B-8C71-2040-BE91-AA7216A5330D}" type="sibTrans" cxnId="{E7CCEC73-F6F2-8649-A65F-7AA57A716716}">
      <dgm:prSet/>
      <dgm:spPr/>
      <dgm:t>
        <a:bodyPr/>
        <a:lstStyle/>
        <a:p>
          <a:endParaRPr lang="en-US"/>
        </a:p>
      </dgm:t>
    </dgm:pt>
    <dgm:pt modelId="{533B72C0-B700-B54C-BE06-4D2ADA1AFCC6}">
      <dgm:prSet phldrT="[Text]"/>
      <dgm:spPr/>
      <dgm:t>
        <a:bodyPr/>
        <a:lstStyle/>
        <a:p>
          <a:r>
            <a:rPr lang="en-US" dirty="0"/>
            <a:t>Appointment</a:t>
          </a:r>
          <a:r>
            <a:rPr lang="en-US" baseline="0" dirty="0"/>
            <a:t> / Counseling</a:t>
          </a:r>
          <a:endParaRPr lang="en-US" dirty="0"/>
        </a:p>
      </dgm:t>
    </dgm:pt>
    <dgm:pt modelId="{F5605853-3798-254F-A760-9E4A88C5478B}" type="parTrans" cxnId="{DD977A59-8376-EE42-8CFD-2A77C84780A3}">
      <dgm:prSet/>
      <dgm:spPr/>
      <dgm:t>
        <a:bodyPr/>
        <a:lstStyle/>
        <a:p>
          <a:endParaRPr lang="en-US"/>
        </a:p>
      </dgm:t>
    </dgm:pt>
    <dgm:pt modelId="{15DFFAF8-13F8-194B-A41F-3439F558409C}" type="sibTrans" cxnId="{DD977A59-8376-EE42-8CFD-2A77C84780A3}">
      <dgm:prSet/>
      <dgm:spPr/>
      <dgm:t>
        <a:bodyPr/>
        <a:lstStyle/>
        <a:p>
          <a:endParaRPr lang="en-US"/>
        </a:p>
      </dgm:t>
    </dgm:pt>
    <dgm:pt modelId="{5971C346-A3D5-3047-BB96-4A55502C510E}">
      <dgm:prSet phldrT="[Text]"/>
      <dgm:spPr/>
      <dgm:t>
        <a:bodyPr/>
        <a:lstStyle/>
        <a:p>
          <a:r>
            <a:rPr lang="en-US" dirty="0"/>
            <a:t>Second</a:t>
          </a:r>
          <a:r>
            <a:rPr lang="en-US" baseline="0" dirty="0"/>
            <a:t> Counseling Appointment</a:t>
          </a:r>
          <a:endParaRPr lang="en-US" dirty="0"/>
        </a:p>
      </dgm:t>
    </dgm:pt>
    <dgm:pt modelId="{96DA8A94-0AF6-9748-94EB-F725287CD6BD}" type="parTrans" cxnId="{F2920E62-E003-004E-95ED-0A33B6D15781}">
      <dgm:prSet/>
      <dgm:spPr/>
      <dgm:t>
        <a:bodyPr/>
        <a:lstStyle/>
        <a:p>
          <a:endParaRPr lang="en-US"/>
        </a:p>
      </dgm:t>
    </dgm:pt>
    <dgm:pt modelId="{3FFF8FA8-AB00-924F-BA8C-AEBA4E6D08BC}" type="sibTrans" cxnId="{F2920E62-E003-004E-95ED-0A33B6D15781}">
      <dgm:prSet/>
      <dgm:spPr/>
      <dgm:t>
        <a:bodyPr/>
        <a:lstStyle/>
        <a:p>
          <a:endParaRPr lang="en-US"/>
        </a:p>
      </dgm:t>
    </dgm:pt>
    <dgm:pt modelId="{7FA3D420-F05E-7D4D-9956-2931F049D8A0}">
      <dgm:prSet/>
      <dgm:spPr/>
      <dgm:t>
        <a:bodyPr/>
        <a:lstStyle/>
        <a:p>
          <a:r>
            <a:rPr lang="en-US" dirty="0"/>
            <a:t>Next</a:t>
          </a:r>
          <a:r>
            <a:rPr lang="en-US" baseline="0" dirty="0"/>
            <a:t> Appointment/ 2nd VL?</a:t>
          </a:r>
          <a:endParaRPr lang="en-US" dirty="0"/>
        </a:p>
      </dgm:t>
    </dgm:pt>
    <dgm:pt modelId="{02756C03-5CA3-2D42-BB82-EEDF5000984F}" type="parTrans" cxnId="{BABF8D90-57A0-A648-BC21-0F043C86B36D}">
      <dgm:prSet/>
      <dgm:spPr/>
      <dgm:t>
        <a:bodyPr/>
        <a:lstStyle/>
        <a:p>
          <a:endParaRPr lang="en-US"/>
        </a:p>
      </dgm:t>
    </dgm:pt>
    <dgm:pt modelId="{70FEB79C-0F4F-E742-82E6-DB6141392F6A}" type="sibTrans" cxnId="{BABF8D90-57A0-A648-BC21-0F043C86B36D}">
      <dgm:prSet/>
      <dgm:spPr/>
      <dgm:t>
        <a:bodyPr/>
        <a:lstStyle/>
        <a:p>
          <a:endParaRPr lang="en-US"/>
        </a:p>
      </dgm:t>
    </dgm:pt>
    <dgm:pt modelId="{E5990195-8024-FB4D-B759-0C2CA54F41C2}" type="pres">
      <dgm:prSet presAssocID="{DCF01665-7320-D14C-A92E-83220293E623}" presName="Name0" presStyleCnt="0">
        <dgm:presLayoutVars>
          <dgm:dir/>
          <dgm:resizeHandles val="exact"/>
        </dgm:presLayoutVars>
      </dgm:prSet>
      <dgm:spPr/>
      <dgm:t>
        <a:bodyPr/>
        <a:lstStyle/>
        <a:p>
          <a:endParaRPr lang="en-US"/>
        </a:p>
      </dgm:t>
    </dgm:pt>
    <dgm:pt modelId="{0E5B09FA-B9E7-B44E-A52B-B8E9D6F42ADA}" type="pres">
      <dgm:prSet presAssocID="{DCF01665-7320-D14C-A92E-83220293E623}" presName="arrow" presStyleLbl="bgShp" presStyleIdx="0" presStyleCnt="1" custScaleY="142100"/>
      <dgm:spPr/>
    </dgm:pt>
    <dgm:pt modelId="{20AC675B-7EB2-9348-BF6E-52B57BE33C9A}" type="pres">
      <dgm:prSet presAssocID="{DCF01665-7320-D14C-A92E-83220293E623}" presName="points" presStyleCnt="0"/>
      <dgm:spPr/>
    </dgm:pt>
    <dgm:pt modelId="{CE4512EA-058C-1744-AF97-4AFEEFFBBDF3}" type="pres">
      <dgm:prSet presAssocID="{242622E4-53EA-3C49-B4A9-7EE89E582A52}" presName="compositeA" presStyleCnt="0"/>
      <dgm:spPr/>
    </dgm:pt>
    <dgm:pt modelId="{0B1BEE1C-051D-B144-A224-C016B4899544}" type="pres">
      <dgm:prSet presAssocID="{242622E4-53EA-3C49-B4A9-7EE89E582A52}" presName="textA" presStyleLbl="revTx" presStyleIdx="0" presStyleCnt="7" custScaleX="93078" custScaleY="55502" custLinFactNeighborX="-39500" custLinFactNeighborY="1642">
        <dgm:presLayoutVars>
          <dgm:bulletEnabled val="1"/>
        </dgm:presLayoutVars>
      </dgm:prSet>
      <dgm:spPr/>
      <dgm:t>
        <a:bodyPr/>
        <a:lstStyle/>
        <a:p>
          <a:endParaRPr lang="en-US"/>
        </a:p>
      </dgm:t>
    </dgm:pt>
    <dgm:pt modelId="{305C8588-2560-8540-B210-0298D477D899}" type="pres">
      <dgm:prSet presAssocID="{242622E4-53EA-3C49-B4A9-7EE89E582A52}" presName="circleA" presStyleLbl="node1" presStyleIdx="0" presStyleCnt="7" custLinFactNeighborX="27132" custLinFactNeighborY="50773"/>
      <dgm:spPr/>
    </dgm:pt>
    <dgm:pt modelId="{F5DEFCE1-2162-514B-BC70-2672A5B530F1}" type="pres">
      <dgm:prSet presAssocID="{242622E4-53EA-3C49-B4A9-7EE89E582A52}" presName="spaceA" presStyleCnt="0"/>
      <dgm:spPr/>
    </dgm:pt>
    <dgm:pt modelId="{B53EAC9A-85DE-6142-94FB-08681C5B8262}" type="pres">
      <dgm:prSet presAssocID="{99094CD1-03B6-204D-AD5D-61ADB4285FCA}" presName="space" presStyleCnt="0"/>
      <dgm:spPr/>
    </dgm:pt>
    <dgm:pt modelId="{D50C5D42-311D-EC43-B6FC-EE81B219675E}" type="pres">
      <dgm:prSet presAssocID="{47D163CC-5399-B94A-9FC1-2C747A98370D}" presName="compositeB" presStyleCnt="0"/>
      <dgm:spPr/>
    </dgm:pt>
    <dgm:pt modelId="{35015555-4356-1143-AE9B-D23617F05AF6}" type="pres">
      <dgm:prSet presAssocID="{47D163CC-5399-B94A-9FC1-2C747A98370D}" presName="textB" presStyleLbl="revTx" presStyleIdx="1" presStyleCnt="7" custScaleY="65289" custLinFactY="-48473" custLinFactNeighborX="-26374" custLinFactNeighborY="-100000">
        <dgm:presLayoutVars>
          <dgm:bulletEnabled val="1"/>
        </dgm:presLayoutVars>
      </dgm:prSet>
      <dgm:spPr/>
      <dgm:t>
        <a:bodyPr/>
        <a:lstStyle/>
        <a:p>
          <a:endParaRPr lang="en-US"/>
        </a:p>
      </dgm:t>
    </dgm:pt>
    <dgm:pt modelId="{EACF85D7-B403-504F-B81C-96CC9B8A3C58}" type="pres">
      <dgm:prSet presAssocID="{47D163CC-5399-B94A-9FC1-2C747A98370D}" presName="circleB" presStyleLbl="node1" presStyleIdx="1" presStyleCnt="7" custLinFactX="-91080" custLinFactNeighborX="-100000" custLinFactNeighborY="-28436"/>
      <dgm:spPr/>
    </dgm:pt>
    <dgm:pt modelId="{8FDF1B3A-391A-DA49-9C1C-0F9DC72BC46B}" type="pres">
      <dgm:prSet presAssocID="{47D163CC-5399-B94A-9FC1-2C747A98370D}" presName="spaceB" presStyleCnt="0"/>
      <dgm:spPr/>
    </dgm:pt>
    <dgm:pt modelId="{9C85FDA7-172E-0A43-ADBD-8B148B4EB22E}" type="pres">
      <dgm:prSet presAssocID="{F2C2C0EB-B78B-514C-8EAA-E348D7082ED0}" presName="space" presStyleCnt="0"/>
      <dgm:spPr/>
    </dgm:pt>
    <dgm:pt modelId="{22B5AEC4-6164-A440-A453-D5BC0D676B8A}" type="pres">
      <dgm:prSet presAssocID="{19C21BD0-6724-6049-9B58-3020054E501B}" presName="compositeA" presStyleCnt="0"/>
      <dgm:spPr/>
    </dgm:pt>
    <dgm:pt modelId="{88772F1F-A930-B546-B82D-9EE41F8E2099}" type="pres">
      <dgm:prSet presAssocID="{19C21BD0-6724-6049-9B58-3020054E501B}" presName="textA" presStyleLbl="revTx" presStyleIdx="2" presStyleCnt="7" custScaleY="77752" custLinFactNeighborX="89837" custLinFactNeighborY="2137">
        <dgm:presLayoutVars>
          <dgm:bulletEnabled val="1"/>
        </dgm:presLayoutVars>
      </dgm:prSet>
      <dgm:spPr/>
      <dgm:t>
        <a:bodyPr/>
        <a:lstStyle/>
        <a:p>
          <a:endParaRPr lang="en-US"/>
        </a:p>
      </dgm:t>
    </dgm:pt>
    <dgm:pt modelId="{6552A33A-CD3D-E449-AAB8-44B745F48E7D}" type="pres">
      <dgm:prSet presAssocID="{19C21BD0-6724-6049-9B58-3020054E501B}" presName="circleA" presStyleLbl="node1" presStyleIdx="2" presStyleCnt="7" custLinFactX="160190" custLinFactNeighborX="200000" custLinFactNeighborY="25639"/>
      <dgm:spPr/>
    </dgm:pt>
    <dgm:pt modelId="{AF2464BA-7163-9047-A55A-51EC9DF710BE}" type="pres">
      <dgm:prSet presAssocID="{19C21BD0-6724-6049-9B58-3020054E501B}" presName="spaceA" presStyleCnt="0"/>
      <dgm:spPr/>
    </dgm:pt>
    <dgm:pt modelId="{DB736985-0DFB-3F4B-92C2-372BBA3A1F14}" type="pres">
      <dgm:prSet presAssocID="{5BDFA96C-BBCE-0849-A727-DE168EEC7D55}" presName="space" presStyleCnt="0"/>
      <dgm:spPr/>
    </dgm:pt>
    <dgm:pt modelId="{D07CF353-AF10-DD45-9F2F-C799E5B061C3}" type="pres">
      <dgm:prSet presAssocID="{8F97D2A1-A7B6-B047-9419-F5EE9053CC1E}" presName="compositeB" presStyleCnt="0"/>
      <dgm:spPr/>
    </dgm:pt>
    <dgm:pt modelId="{1965537F-C6A5-2846-896A-1B3DF3E2BBD7}" type="pres">
      <dgm:prSet presAssocID="{8F97D2A1-A7B6-B047-9419-F5EE9053CC1E}" presName="textB" presStyleLbl="revTx" presStyleIdx="3" presStyleCnt="7" custScaleY="73989" custLinFactY="-71362" custLinFactNeighborX="57240" custLinFactNeighborY="-100000">
        <dgm:presLayoutVars>
          <dgm:bulletEnabled val="1"/>
        </dgm:presLayoutVars>
      </dgm:prSet>
      <dgm:spPr/>
      <dgm:t>
        <a:bodyPr/>
        <a:lstStyle/>
        <a:p>
          <a:endParaRPr lang="en-US"/>
        </a:p>
      </dgm:t>
    </dgm:pt>
    <dgm:pt modelId="{7AA023F9-3A31-E24A-93AD-4CA0AAFDF121}" type="pres">
      <dgm:prSet presAssocID="{8F97D2A1-A7B6-B047-9419-F5EE9053CC1E}" presName="circleB" presStyleLbl="node1" presStyleIdx="3" presStyleCnt="7" custLinFactX="44004" custLinFactNeighborX="100000" custLinFactNeighborY="-23657"/>
      <dgm:spPr/>
    </dgm:pt>
    <dgm:pt modelId="{6BF78A0C-D963-B847-A67E-6C0267DED79F}" type="pres">
      <dgm:prSet presAssocID="{8F97D2A1-A7B6-B047-9419-F5EE9053CC1E}" presName="spaceB" presStyleCnt="0"/>
      <dgm:spPr/>
    </dgm:pt>
    <dgm:pt modelId="{437C5CDE-3AF9-874F-874A-11C1AB490C73}" type="pres">
      <dgm:prSet presAssocID="{25211D1B-8C71-2040-BE91-AA7216A5330D}" presName="space" presStyleCnt="0"/>
      <dgm:spPr/>
    </dgm:pt>
    <dgm:pt modelId="{CDF5E005-3C79-F142-8A38-B2AF4ECD597E}" type="pres">
      <dgm:prSet presAssocID="{533B72C0-B700-B54C-BE06-4D2ADA1AFCC6}" presName="compositeA" presStyleCnt="0"/>
      <dgm:spPr/>
    </dgm:pt>
    <dgm:pt modelId="{9F9E3BEE-27B7-8240-B5AF-8A9E14200BAB}" type="pres">
      <dgm:prSet presAssocID="{533B72C0-B700-B54C-BE06-4D2ADA1AFCC6}" presName="textA" presStyleLbl="revTx" presStyleIdx="4" presStyleCnt="7" custScaleY="76381" custLinFactNeighborX="353" custLinFactNeighborY="-46">
        <dgm:presLayoutVars>
          <dgm:bulletEnabled val="1"/>
        </dgm:presLayoutVars>
      </dgm:prSet>
      <dgm:spPr/>
      <dgm:t>
        <a:bodyPr/>
        <a:lstStyle/>
        <a:p>
          <a:endParaRPr lang="en-US"/>
        </a:p>
      </dgm:t>
    </dgm:pt>
    <dgm:pt modelId="{344E46CE-58DC-8544-8DC7-5FA2681E1584}" type="pres">
      <dgm:prSet presAssocID="{533B72C0-B700-B54C-BE06-4D2ADA1AFCC6}" presName="circleA" presStyleLbl="node1" presStyleIdx="4" presStyleCnt="7" custLinFactNeighborX="-86936" custLinFactNeighborY="29894"/>
      <dgm:spPr/>
    </dgm:pt>
    <dgm:pt modelId="{93EA26D2-9D67-254A-9658-9F6D5AD39C08}" type="pres">
      <dgm:prSet presAssocID="{533B72C0-B700-B54C-BE06-4D2ADA1AFCC6}" presName="spaceA" presStyleCnt="0"/>
      <dgm:spPr/>
    </dgm:pt>
    <dgm:pt modelId="{37F97FA1-4778-894E-80C9-44D99941F407}" type="pres">
      <dgm:prSet presAssocID="{15DFFAF8-13F8-194B-A41F-3439F558409C}" presName="space" presStyleCnt="0"/>
      <dgm:spPr/>
    </dgm:pt>
    <dgm:pt modelId="{50752D22-53E1-0144-9831-B1943B1C3792}" type="pres">
      <dgm:prSet presAssocID="{5971C346-A3D5-3047-BB96-4A55502C510E}" presName="compositeB" presStyleCnt="0"/>
      <dgm:spPr/>
    </dgm:pt>
    <dgm:pt modelId="{3B745302-802E-274F-A333-6DBCB8DEDF22}" type="pres">
      <dgm:prSet presAssocID="{5971C346-A3D5-3047-BB96-4A55502C510E}" presName="textB" presStyleLbl="revTx" presStyleIdx="5" presStyleCnt="7" custScaleY="77468" custLinFactY="-35237" custLinFactNeighborX="-10985" custLinFactNeighborY="-100000">
        <dgm:presLayoutVars>
          <dgm:bulletEnabled val="1"/>
        </dgm:presLayoutVars>
      </dgm:prSet>
      <dgm:spPr/>
      <dgm:t>
        <a:bodyPr/>
        <a:lstStyle/>
        <a:p>
          <a:endParaRPr lang="en-US"/>
        </a:p>
      </dgm:t>
    </dgm:pt>
    <dgm:pt modelId="{BC55F5DF-03A4-2240-9C98-2B8DBC5206E9}" type="pres">
      <dgm:prSet presAssocID="{5971C346-A3D5-3047-BB96-4A55502C510E}" presName="circleB" presStyleLbl="node1" presStyleIdx="5" presStyleCnt="7" custLinFactNeighborX="-96263" custLinFactNeighborY="-25432"/>
      <dgm:spPr/>
    </dgm:pt>
    <dgm:pt modelId="{DD04E39C-3912-BB42-8461-AF9FD738A9F6}" type="pres">
      <dgm:prSet presAssocID="{5971C346-A3D5-3047-BB96-4A55502C510E}" presName="spaceB" presStyleCnt="0"/>
      <dgm:spPr/>
    </dgm:pt>
    <dgm:pt modelId="{E6449C82-A848-5A46-80DD-369BBF8F0BDF}" type="pres">
      <dgm:prSet presAssocID="{3FFF8FA8-AB00-924F-BA8C-AEBA4E6D08BC}" presName="space" presStyleCnt="0"/>
      <dgm:spPr/>
    </dgm:pt>
    <dgm:pt modelId="{9861C9EB-5183-6542-9EC4-A2A52FFA44B6}" type="pres">
      <dgm:prSet presAssocID="{7FA3D420-F05E-7D4D-9956-2931F049D8A0}" presName="compositeA" presStyleCnt="0"/>
      <dgm:spPr/>
    </dgm:pt>
    <dgm:pt modelId="{C8B833DA-E732-2244-AF35-957EDCFF85FE}" type="pres">
      <dgm:prSet presAssocID="{7FA3D420-F05E-7D4D-9956-2931F049D8A0}" presName="textA" presStyleLbl="revTx" presStyleIdx="6" presStyleCnt="7" custScaleY="76381">
        <dgm:presLayoutVars>
          <dgm:bulletEnabled val="1"/>
        </dgm:presLayoutVars>
      </dgm:prSet>
      <dgm:spPr/>
      <dgm:t>
        <a:bodyPr/>
        <a:lstStyle/>
        <a:p>
          <a:endParaRPr lang="en-US"/>
        </a:p>
      </dgm:t>
    </dgm:pt>
    <dgm:pt modelId="{ED353C9F-4176-DE4F-A9AD-013F3103E78E}" type="pres">
      <dgm:prSet presAssocID="{7FA3D420-F05E-7D4D-9956-2931F049D8A0}" presName="circleA" presStyleLbl="node1" presStyleIdx="6" presStyleCnt="7" custLinFactNeighborX="-3480" custLinFactNeighborY="27577"/>
      <dgm:spPr/>
    </dgm:pt>
    <dgm:pt modelId="{7C5E65E2-BEDF-8A41-89A2-8C0BAFDDD8BB}" type="pres">
      <dgm:prSet presAssocID="{7FA3D420-F05E-7D4D-9956-2931F049D8A0}" presName="spaceA" presStyleCnt="0"/>
      <dgm:spPr/>
    </dgm:pt>
  </dgm:ptLst>
  <dgm:cxnLst>
    <dgm:cxn modelId="{DD977A59-8376-EE42-8CFD-2A77C84780A3}" srcId="{DCF01665-7320-D14C-A92E-83220293E623}" destId="{533B72C0-B700-B54C-BE06-4D2ADA1AFCC6}" srcOrd="4" destOrd="0" parTransId="{F5605853-3798-254F-A760-9E4A88C5478B}" sibTransId="{15DFFAF8-13F8-194B-A41F-3439F558409C}"/>
    <dgm:cxn modelId="{E552D7B5-F1D3-B44C-A62E-C885141EC85F}" type="presOf" srcId="{242622E4-53EA-3C49-B4A9-7EE89E582A52}" destId="{0B1BEE1C-051D-B144-A224-C016B4899544}" srcOrd="0" destOrd="0" presId="urn:microsoft.com/office/officeart/2005/8/layout/hProcess11"/>
    <dgm:cxn modelId="{5D5FA680-A736-F04B-A171-226C2E36C7A5}" type="presOf" srcId="{19C21BD0-6724-6049-9B58-3020054E501B}" destId="{88772F1F-A930-B546-B82D-9EE41F8E2099}" srcOrd="0" destOrd="0" presId="urn:microsoft.com/office/officeart/2005/8/layout/hProcess11"/>
    <dgm:cxn modelId="{BABF8D90-57A0-A648-BC21-0F043C86B36D}" srcId="{DCF01665-7320-D14C-A92E-83220293E623}" destId="{7FA3D420-F05E-7D4D-9956-2931F049D8A0}" srcOrd="6" destOrd="0" parTransId="{02756C03-5CA3-2D42-BB82-EEDF5000984F}" sibTransId="{70FEB79C-0F4F-E742-82E6-DB6141392F6A}"/>
    <dgm:cxn modelId="{672C768C-1996-7849-BED9-651355397CB5}" type="presOf" srcId="{47D163CC-5399-B94A-9FC1-2C747A98370D}" destId="{35015555-4356-1143-AE9B-D23617F05AF6}" srcOrd="0" destOrd="0" presId="urn:microsoft.com/office/officeart/2005/8/layout/hProcess11"/>
    <dgm:cxn modelId="{A5E3818C-0DFA-9246-ABF0-16108F79DF19}" type="presOf" srcId="{DCF01665-7320-D14C-A92E-83220293E623}" destId="{E5990195-8024-FB4D-B759-0C2CA54F41C2}" srcOrd="0" destOrd="0" presId="urn:microsoft.com/office/officeart/2005/8/layout/hProcess11"/>
    <dgm:cxn modelId="{636B96A5-3990-0C4F-8C2F-709AC6816EE3}" srcId="{DCF01665-7320-D14C-A92E-83220293E623}" destId="{47D163CC-5399-B94A-9FC1-2C747A98370D}" srcOrd="1" destOrd="0" parTransId="{E8DF3DEA-115B-0749-81E6-983FD98D79B4}" sibTransId="{F2C2C0EB-B78B-514C-8EAA-E348D7082ED0}"/>
    <dgm:cxn modelId="{23FDA138-13AA-8B4B-BD5C-4AAE7DF850C8}" type="presOf" srcId="{533B72C0-B700-B54C-BE06-4D2ADA1AFCC6}" destId="{9F9E3BEE-27B7-8240-B5AF-8A9E14200BAB}" srcOrd="0" destOrd="0" presId="urn:microsoft.com/office/officeart/2005/8/layout/hProcess11"/>
    <dgm:cxn modelId="{1CAD7909-9E59-3D48-A901-7B8619D78644}" srcId="{DCF01665-7320-D14C-A92E-83220293E623}" destId="{19C21BD0-6724-6049-9B58-3020054E501B}" srcOrd="2" destOrd="0" parTransId="{B84C9E8B-3AC2-F648-BB02-91E8253E0AFA}" sibTransId="{5BDFA96C-BBCE-0849-A727-DE168EEC7D55}"/>
    <dgm:cxn modelId="{78EF7B91-8576-4F4D-B75C-3D7590F62226}" type="presOf" srcId="{8F97D2A1-A7B6-B047-9419-F5EE9053CC1E}" destId="{1965537F-C6A5-2846-896A-1B3DF3E2BBD7}" srcOrd="0" destOrd="0" presId="urn:microsoft.com/office/officeart/2005/8/layout/hProcess11"/>
    <dgm:cxn modelId="{F2920E62-E003-004E-95ED-0A33B6D15781}" srcId="{DCF01665-7320-D14C-A92E-83220293E623}" destId="{5971C346-A3D5-3047-BB96-4A55502C510E}" srcOrd="5" destOrd="0" parTransId="{96DA8A94-0AF6-9748-94EB-F725287CD6BD}" sibTransId="{3FFF8FA8-AB00-924F-BA8C-AEBA4E6D08BC}"/>
    <dgm:cxn modelId="{E5B9CAFE-C274-DF44-AFED-A6508598B3CA}" type="presOf" srcId="{7FA3D420-F05E-7D4D-9956-2931F049D8A0}" destId="{C8B833DA-E732-2244-AF35-957EDCFF85FE}" srcOrd="0" destOrd="0" presId="urn:microsoft.com/office/officeart/2005/8/layout/hProcess11"/>
    <dgm:cxn modelId="{E7CCEC73-F6F2-8649-A65F-7AA57A716716}" srcId="{DCF01665-7320-D14C-A92E-83220293E623}" destId="{8F97D2A1-A7B6-B047-9419-F5EE9053CC1E}" srcOrd="3" destOrd="0" parTransId="{BE2AA1F0-150C-2B42-9BCD-B7CA41D8AA08}" sibTransId="{25211D1B-8C71-2040-BE91-AA7216A5330D}"/>
    <dgm:cxn modelId="{C03E6C8F-D2B7-BF4D-84FC-E8DC3D4F6583}" srcId="{DCF01665-7320-D14C-A92E-83220293E623}" destId="{242622E4-53EA-3C49-B4A9-7EE89E582A52}" srcOrd="0" destOrd="0" parTransId="{44A215E0-AC0C-D144-93F6-DB5B5317F374}" sibTransId="{99094CD1-03B6-204D-AD5D-61ADB4285FCA}"/>
    <dgm:cxn modelId="{3080D985-798A-3641-96DE-1EA40DAA701B}" type="presOf" srcId="{5971C346-A3D5-3047-BB96-4A55502C510E}" destId="{3B745302-802E-274F-A333-6DBCB8DEDF22}" srcOrd="0" destOrd="0" presId="urn:microsoft.com/office/officeart/2005/8/layout/hProcess11"/>
    <dgm:cxn modelId="{08BFD74F-49F3-3B41-8C48-7E24E067F14B}" type="presParOf" srcId="{E5990195-8024-FB4D-B759-0C2CA54F41C2}" destId="{0E5B09FA-B9E7-B44E-A52B-B8E9D6F42ADA}" srcOrd="0" destOrd="0" presId="urn:microsoft.com/office/officeart/2005/8/layout/hProcess11"/>
    <dgm:cxn modelId="{0D2A6F14-5EB9-2F42-8503-8CA70E92001B}" type="presParOf" srcId="{E5990195-8024-FB4D-B759-0C2CA54F41C2}" destId="{20AC675B-7EB2-9348-BF6E-52B57BE33C9A}" srcOrd="1" destOrd="0" presId="urn:microsoft.com/office/officeart/2005/8/layout/hProcess11"/>
    <dgm:cxn modelId="{C9C97EB7-BE8E-3F4B-A249-7DC0194542D5}" type="presParOf" srcId="{20AC675B-7EB2-9348-BF6E-52B57BE33C9A}" destId="{CE4512EA-058C-1744-AF97-4AFEEFFBBDF3}" srcOrd="0" destOrd="0" presId="urn:microsoft.com/office/officeart/2005/8/layout/hProcess11"/>
    <dgm:cxn modelId="{2F9FDD1E-8863-9E40-9FB2-31E0DDBBB3B3}" type="presParOf" srcId="{CE4512EA-058C-1744-AF97-4AFEEFFBBDF3}" destId="{0B1BEE1C-051D-B144-A224-C016B4899544}" srcOrd="0" destOrd="0" presId="urn:microsoft.com/office/officeart/2005/8/layout/hProcess11"/>
    <dgm:cxn modelId="{BFCDBE24-4562-A540-9553-C922D8DDFAC7}" type="presParOf" srcId="{CE4512EA-058C-1744-AF97-4AFEEFFBBDF3}" destId="{305C8588-2560-8540-B210-0298D477D899}" srcOrd="1" destOrd="0" presId="urn:microsoft.com/office/officeart/2005/8/layout/hProcess11"/>
    <dgm:cxn modelId="{867ABAD7-6CBC-264D-88D8-C4801D31EBAB}" type="presParOf" srcId="{CE4512EA-058C-1744-AF97-4AFEEFFBBDF3}" destId="{F5DEFCE1-2162-514B-BC70-2672A5B530F1}" srcOrd="2" destOrd="0" presId="urn:microsoft.com/office/officeart/2005/8/layout/hProcess11"/>
    <dgm:cxn modelId="{785D54F4-2B22-844D-BC25-656F15EC7813}" type="presParOf" srcId="{20AC675B-7EB2-9348-BF6E-52B57BE33C9A}" destId="{B53EAC9A-85DE-6142-94FB-08681C5B8262}" srcOrd="1" destOrd="0" presId="urn:microsoft.com/office/officeart/2005/8/layout/hProcess11"/>
    <dgm:cxn modelId="{4FC610EC-4527-914A-B19E-8C9302774258}" type="presParOf" srcId="{20AC675B-7EB2-9348-BF6E-52B57BE33C9A}" destId="{D50C5D42-311D-EC43-B6FC-EE81B219675E}" srcOrd="2" destOrd="0" presId="urn:microsoft.com/office/officeart/2005/8/layout/hProcess11"/>
    <dgm:cxn modelId="{F7E4199B-5308-064A-A854-989964D3BB52}" type="presParOf" srcId="{D50C5D42-311D-EC43-B6FC-EE81B219675E}" destId="{35015555-4356-1143-AE9B-D23617F05AF6}" srcOrd="0" destOrd="0" presId="urn:microsoft.com/office/officeart/2005/8/layout/hProcess11"/>
    <dgm:cxn modelId="{3C7688FC-71C3-2B49-BCEB-633CAA210B71}" type="presParOf" srcId="{D50C5D42-311D-EC43-B6FC-EE81B219675E}" destId="{EACF85D7-B403-504F-B81C-96CC9B8A3C58}" srcOrd="1" destOrd="0" presId="urn:microsoft.com/office/officeart/2005/8/layout/hProcess11"/>
    <dgm:cxn modelId="{728D91F6-96EF-A84F-8795-315619A46B29}" type="presParOf" srcId="{D50C5D42-311D-EC43-B6FC-EE81B219675E}" destId="{8FDF1B3A-391A-DA49-9C1C-0F9DC72BC46B}" srcOrd="2" destOrd="0" presId="urn:microsoft.com/office/officeart/2005/8/layout/hProcess11"/>
    <dgm:cxn modelId="{1859CCC8-C71E-1C46-90FF-7BE4BD69171E}" type="presParOf" srcId="{20AC675B-7EB2-9348-BF6E-52B57BE33C9A}" destId="{9C85FDA7-172E-0A43-ADBD-8B148B4EB22E}" srcOrd="3" destOrd="0" presId="urn:microsoft.com/office/officeart/2005/8/layout/hProcess11"/>
    <dgm:cxn modelId="{308BFFBA-720E-8D40-A5E2-DB50718343CA}" type="presParOf" srcId="{20AC675B-7EB2-9348-BF6E-52B57BE33C9A}" destId="{22B5AEC4-6164-A440-A453-D5BC0D676B8A}" srcOrd="4" destOrd="0" presId="urn:microsoft.com/office/officeart/2005/8/layout/hProcess11"/>
    <dgm:cxn modelId="{0A8E70C9-AB02-6046-B961-E6BFA388BC76}" type="presParOf" srcId="{22B5AEC4-6164-A440-A453-D5BC0D676B8A}" destId="{88772F1F-A930-B546-B82D-9EE41F8E2099}" srcOrd="0" destOrd="0" presId="urn:microsoft.com/office/officeart/2005/8/layout/hProcess11"/>
    <dgm:cxn modelId="{BBDA7D55-3B5F-7B41-82C2-1BA31DC168F6}" type="presParOf" srcId="{22B5AEC4-6164-A440-A453-D5BC0D676B8A}" destId="{6552A33A-CD3D-E449-AAB8-44B745F48E7D}" srcOrd="1" destOrd="0" presId="urn:microsoft.com/office/officeart/2005/8/layout/hProcess11"/>
    <dgm:cxn modelId="{1722DB19-26F6-624C-90C3-AA5041D08C93}" type="presParOf" srcId="{22B5AEC4-6164-A440-A453-D5BC0D676B8A}" destId="{AF2464BA-7163-9047-A55A-51EC9DF710BE}" srcOrd="2" destOrd="0" presId="urn:microsoft.com/office/officeart/2005/8/layout/hProcess11"/>
    <dgm:cxn modelId="{A5DC3F08-27CB-3543-A35A-A36DC44057D4}" type="presParOf" srcId="{20AC675B-7EB2-9348-BF6E-52B57BE33C9A}" destId="{DB736985-0DFB-3F4B-92C2-372BBA3A1F14}" srcOrd="5" destOrd="0" presId="urn:microsoft.com/office/officeart/2005/8/layout/hProcess11"/>
    <dgm:cxn modelId="{53C20457-D71D-064E-80D6-3E5C1F9148F2}" type="presParOf" srcId="{20AC675B-7EB2-9348-BF6E-52B57BE33C9A}" destId="{D07CF353-AF10-DD45-9F2F-C799E5B061C3}" srcOrd="6" destOrd="0" presId="urn:microsoft.com/office/officeart/2005/8/layout/hProcess11"/>
    <dgm:cxn modelId="{4084D935-2A9F-B34A-ACA9-B2E2DA18058A}" type="presParOf" srcId="{D07CF353-AF10-DD45-9F2F-C799E5B061C3}" destId="{1965537F-C6A5-2846-896A-1B3DF3E2BBD7}" srcOrd="0" destOrd="0" presId="urn:microsoft.com/office/officeart/2005/8/layout/hProcess11"/>
    <dgm:cxn modelId="{C6847D43-2035-D34C-8E25-16AA5E1DE5C1}" type="presParOf" srcId="{D07CF353-AF10-DD45-9F2F-C799E5B061C3}" destId="{7AA023F9-3A31-E24A-93AD-4CA0AAFDF121}" srcOrd="1" destOrd="0" presId="urn:microsoft.com/office/officeart/2005/8/layout/hProcess11"/>
    <dgm:cxn modelId="{44220D65-5FFC-A344-B05E-42540E8C10A4}" type="presParOf" srcId="{D07CF353-AF10-DD45-9F2F-C799E5B061C3}" destId="{6BF78A0C-D963-B847-A67E-6C0267DED79F}" srcOrd="2" destOrd="0" presId="urn:microsoft.com/office/officeart/2005/8/layout/hProcess11"/>
    <dgm:cxn modelId="{252956D4-B4A2-B146-B2B9-E4736C3F6A0C}" type="presParOf" srcId="{20AC675B-7EB2-9348-BF6E-52B57BE33C9A}" destId="{437C5CDE-3AF9-874F-874A-11C1AB490C73}" srcOrd="7" destOrd="0" presId="urn:microsoft.com/office/officeart/2005/8/layout/hProcess11"/>
    <dgm:cxn modelId="{C8783D9F-A215-D74B-B7AD-F075E2F74C81}" type="presParOf" srcId="{20AC675B-7EB2-9348-BF6E-52B57BE33C9A}" destId="{CDF5E005-3C79-F142-8A38-B2AF4ECD597E}" srcOrd="8" destOrd="0" presId="urn:microsoft.com/office/officeart/2005/8/layout/hProcess11"/>
    <dgm:cxn modelId="{46174D57-54A2-B542-BBDD-ED989B85FFAE}" type="presParOf" srcId="{CDF5E005-3C79-F142-8A38-B2AF4ECD597E}" destId="{9F9E3BEE-27B7-8240-B5AF-8A9E14200BAB}" srcOrd="0" destOrd="0" presId="urn:microsoft.com/office/officeart/2005/8/layout/hProcess11"/>
    <dgm:cxn modelId="{EAD36173-59F9-2E4F-AE55-D3B032BC0702}" type="presParOf" srcId="{CDF5E005-3C79-F142-8A38-B2AF4ECD597E}" destId="{344E46CE-58DC-8544-8DC7-5FA2681E1584}" srcOrd="1" destOrd="0" presId="urn:microsoft.com/office/officeart/2005/8/layout/hProcess11"/>
    <dgm:cxn modelId="{4D1BD5E9-2F73-5942-BAF1-7F5280DD0F81}" type="presParOf" srcId="{CDF5E005-3C79-F142-8A38-B2AF4ECD597E}" destId="{93EA26D2-9D67-254A-9658-9F6D5AD39C08}" srcOrd="2" destOrd="0" presId="urn:microsoft.com/office/officeart/2005/8/layout/hProcess11"/>
    <dgm:cxn modelId="{60FA2F21-9B1A-5748-8896-735743C6EBCA}" type="presParOf" srcId="{20AC675B-7EB2-9348-BF6E-52B57BE33C9A}" destId="{37F97FA1-4778-894E-80C9-44D99941F407}" srcOrd="9" destOrd="0" presId="urn:microsoft.com/office/officeart/2005/8/layout/hProcess11"/>
    <dgm:cxn modelId="{1FA4C2CA-781C-CD46-A5D5-899DA1897EB2}" type="presParOf" srcId="{20AC675B-7EB2-9348-BF6E-52B57BE33C9A}" destId="{50752D22-53E1-0144-9831-B1943B1C3792}" srcOrd="10" destOrd="0" presId="urn:microsoft.com/office/officeart/2005/8/layout/hProcess11"/>
    <dgm:cxn modelId="{C3D16A96-048D-D341-B726-DBCA29181AAD}" type="presParOf" srcId="{50752D22-53E1-0144-9831-B1943B1C3792}" destId="{3B745302-802E-274F-A333-6DBCB8DEDF22}" srcOrd="0" destOrd="0" presId="urn:microsoft.com/office/officeart/2005/8/layout/hProcess11"/>
    <dgm:cxn modelId="{A3EF9516-C284-1544-8E7B-08373CB25755}" type="presParOf" srcId="{50752D22-53E1-0144-9831-B1943B1C3792}" destId="{BC55F5DF-03A4-2240-9C98-2B8DBC5206E9}" srcOrd="1" destOrd="0" presId="urn:microsoft.com/office/officeart/2005/8/layout/hProcess11"/>
    <dgm:cxn modelId="{4866618F-55AC-D846-A98F-6E6BA0A653E2}" type="presParOf" srcId="{50752D22-53E1-0144-9831-B1943B1C3792}" destId="{DD04E39C-3912-BB42-8461-AF9FD738A9F6}" srcOrd="2" destOrd="0" presId="urn:microsoft.com/office/officeart/2005/8/layout/hProcess11"/>
    <dgm:cxn modelId="{CA384F46-F54B-D54D-A729-8753A1D0036E}" type="presParOf" srcId="{20AC675B-7EB2-9348-BF6E-52B57BE33C9A}" destId="{E6449C82-A848-5A46-80DD-369BBF8F0BDF}" srcOrd="11" destOrd="0" presId="urn:microsoft.com/office/officeart/2005/8/layout/hProcess11"/>
    <dgm:cxn modelId="{18CABEB4-ED38-7C48-9017-3E7D0CB61B91}" type="presParOf" srcId="{20AC675B-7EB2-9348-BF6E-52B57BE33C9A}" destId="{9861C9EB-5183-6542-9EC4-A2A52FFA44B6}" srcOrd="12" destOrd="0" presId="urn:microsoft.com/office/officeart/2005/8/layout/hProcess11"/>
    <dgm:cxn modelId="{246B80F6-6CFA-EE46-B733-EB1A55AE705A}" type="presParOf" srcId="{9861C9EB-5183-6542-9EC4-A2A52FFA44B6}" destId="{C8B833DA-E732-2244-AF35-957EDCFF85FE}" srcOrd="0" destOrd="0" presId="urn:microsoft.com/office/officeart/2005/8/layout/hProcess11"/>
    <dgm:cxn modelId="{39E502B5-2923-6A4D-91F7-AD46210E6740}" type="presParOf" srcId="{9861C9EB-5183-6542-9EC4-A2A52FFA44B6}" destId="{ED353C9F-4176-DE4F-A9AD-013F3103E78E}" srcOrd="1" destOrd="0" presId="urn:microsoft.com/office/officeart/2005/8/layout/hProcess11"/>
    <dgm:cxn modelId="{6C72D13E-96B3-E642-998B-1F77930D42EA}" type="presParOf" srcId="{9861C9EB-5183-6542-9EC4-A2A52FFA44B6}" destId="{7C5E65E2-BEDF-8A41-89A2-8C0BAFDDD8B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16DD3-C63F-CB4E-80A3-3F7ACF7461FC}" type="doc">
      <dgm:prSet loTypeId="urn:microsoft.com/office/officeart/2005/8/layout/hProcess10" loCatId="" qsTypeId="urn:microsoft.com/office/officeart/2005/8/quickstyle/simple4" qsCatId="simple" csTypeId="urn:microsoft.com/office/officeart/2005/8/colors/accent1_2" csCatId="accent1" phldr="1"/>
      <dgm:spPr/>
      <dgm:t>
        <a:bodyPr/>
        <a:lstStyle/>
        <a:p>
          <a:endParaRPr lang="en-US"/>
        </a:p>
      </dgm:t>
    </dgm:pt>
    <dgm:pt modelId="{9869D3A2-796E-9A4A-B079-9EA0D9DB893D}">
      <dgm:prSet phldrT="[Text]" custT="1"/>
      <dgm:spPr/>
      <dgm:t>
        <a:bodyPr/>
        <a:lstStyle/>
        <a:p>
          <a:pPr lvl="0" algn="l" defTabSz="1333500">
            <a:lnSpc>
              <a:spcPct val="90000"/>
            </a:lnSpc>
            <a:spcBef>
              <a:spcPct val="0"/>
            </a:spcBef>
            <a:spcAft>
              <a:spcPct val="35000"/>
            </a:spcAft>
          </a:pPr>
          <a:r>
            <a:rPr lang="en-US" sz="2000" dirty="0"/>
            <a:t>Results to Phlebotomist</a:t>
          </a:r>
        </a:p>
      </dgm:t>
    </dgm:pt>
    <dgm:pt modelId="{EFE00C3E-B966-154D-B4CF-E13A610558FD}" type="parTrans" cxnId="{6D8736B0-E8D6-2F48-BCEA-ADF0E119D89F}">
      <dgm:prSet/>
      <dgm:spPr/>
      <dgm:t>
        <a:bodyPr/>
        <a:lstStyle/>
        <a:p>
          <a:endParaRPr lang="en-US"/>
        </a:p>
      </dgm:t>
    </dgm:pt>
    <dgm:pt modelId="{345603C2-0362-6C4B-85AF-86894A55A441}" type="sibTrans" cxnId="{6D8736B0-E8D6-2F48-BCEA-ADF0E119D89F}">
      <dgm:prSet/>
      <dgm:spPr/>
      <dgm:t>
        <a:bodyPr/>
        <a:lstStyle/>
        <a:p>
          <a:endParaRPr lang="en-US"/>
        </a:p>
      </dgm:t>
    </dgm:pt>
    <dgm:pt modelId="{87E1F896-EC79-124A-8511-44030530764B}">
      <dgm:prSet phldrT="[Text]"/>
      <dgm:spPr/>
      <dgm:t>
        <a:bodyPr/>
        <a:lstStyle/>
        <a:p>
          <a:pPr marL="228600" lvl="1" indent="0" algn="l" defTabSz="1022350">
            <a:lnSpc>
              <a:spcPct val="90000"/>
            </a:lnSpc>
            <a:spcBef>
              <a:spcPct val="0"/>
            </a:spcBef>
            <a:spcAft>
              <a:spcPct val="15000"/>
            </a:spcAft>
            <a:buNone/>
          </a:pPr>
          <a:r>
            <a:rPr lang="en-US" sz="1500" dirty="0"/>
            <a:t>Record in</a:t>
          </a:r>
          <a:r>
            <a:rPr lang="en-US" sz="1500" baseline="0" dirty="0"/>
            <a:t> </a:t>
          </a:r>
          <a:r>
            <a:rPr lang="en-US" sz="1500" dirty="0"/>
            <a:t>Lab Specimen</a:t>
          </a:r>
          <a:r>
            <a:rPr lang="en-US" sz="1500" baseline="0" dirty="0"/>
            <a:t> Log</a:t>
          </a:r>
          <a:endParaRPr lang="en-US" sz="1500" dirty="0"/>
        </a:p>
      </dgm:t>
    </dgm:pt>
    <dgm:pt modelId="{1174BCA2-57FA-2944-8D8B-14EB276390EE}" type="parTrans" cxnId="{786E83F7-136B-4941-8DD3-B9DFA47902F8}">
      <dgm:prSet/>
      <dgm:spPr/>
      <dgm:t>
        <a:bodyPr/>
        <a:lstStyle/>
        <a:p>
          <a:endParaRPr lang="en-US"/>
        </a:p>
      </dgm:t>
    </dgm:pt>
    <dgm:pt modelId="{576D8398-9700-394C-8FE8-52FF2665B13E}" type="sibTrans" cxnId="{786E83F7-136B-4941-8DD3-B9DFA47902F8}">
      <dgm:prSet/>
      <dgm:spPr/>
      <dgm:t>
        <a:bodyPr/>
        <a:lstStyle/>
        <a:p>
          <a:endParaRPr lang="en-US"/>
        </a:p>
      </dgm:t>
    </dgm:pt>
    <dgm:pt modelId="{3AB9539A-1ED2-E74C-96D8-CFF39BA1558C}">
      <dgm:prSet phldrT="[Text]" custT="1"/>
      <dgm:spPr/>
      <dgm:t>
        <a:bodyPr/>
        <a:lstStyle/>
        <a:p>
          <a:pPr lvl="0" algn="l" defTabSz="1111250">
            <a:lnSpc>
              <a:spcPct val="90000"/>
            </a:lnSpc>
            <a:spcBef>
              <a:spcPct val="0"/>
            </a:spcBef>
            <a:spcAft>
              <a:spcPct val="35000"/>
            </a:spcAft>
          </a:pPr>
          <a:r>
            <a:rPr lang="en-US" sz="2000" dirty="0"/>
            <a:t>Results to ART Nurse</a:t>
          </a:r>
        </a:p>
      </dgm:t>
    </dgm:pt>
    <dgm:pt modelId="{6A6724FC-2AB2-9840-925B-07B59BD91713}" type="parTrans" cxnId="{144A44E8-CF5C-A941-98B5-F4EF17E327D7}">
      <dgm:prSet/>
      <dgm:spPr/>
      <dgm:t>
        <a:bodyPr/>
        <a:lstStyle/>
        <a:p>
          <a:endParaRPr lang="en-US"/>
        </a:p>
      </dgm:t>
    </dgm:pt>
    <dgm:pt modelId="{278051D4-B3E0-F147-A726-6FDC52C08E94}" type="sibTrans" cxnId="{144A44E8-CF5C-A941-98B5-F4EF17E327D7}">
      <dgm:prSet/>
      <dgm:spPr/>
      <dgm:t>
        <a:bodyPr/>
        <a:lstStyle/>
        <a:p>
          <a:endParaRPr lang="en-US"/>
        </a:p>
      </dgm:t>
    </dgm:pt>
    <dgm:pt modelId="{D338A4F3-7ACC-4143-A1EE-FB2AC821BD8A}">
      <dgm:prSet phldrT="[Text]"/>
      <dgm:spPr/>
      <dgm:t>
        <a:bodyPr/>
        <a:lstStyle/>
        <a:p>
          <a:pPr marL="228600" lvl="1" indent="0" algn="l" defTabSz="889000">
            <a:lnSpc>
              <a:spcPct val="90000"/>
            </a:lnSpc>
            <a:spcBef>
              <a:spcPct val="0"/>
            </a:spcBef>
            <a:spcAft>
              <a:spcPct val="15000"/>
            </a:spcAft>
            <a:buNone/>
          </a:pPr>
          <a:r>
            <a:rPr lang="en-US" sz="1500" dirty="0"/>
            <a:t>Review</a:t>
          </a:r>
        </a:p>
      </dgm:t>
    </dgm:pt>
    <dgm:pt modelId="{4629EB94-A03F-5C47-A3C2-FDEE96463655}" type="parTrans" cxnId="{A92D9C6C-F49C-9948-93D2-F0F6447785EB}">
      <dgm:prSet/>
      <dgm:spPr/>
      <dgm:t>
        <a:bodyPr/>
        <a:lstStyle/>
        <a:p>
          <a:endParaRPr lang="en-US"/>
        </a:p>
      </dgm:t>
    </dgm:pt>
    <dgm:pt modelId="{A32B109B-A79A-6740-8187-BE016D4C1E3C}" type="sibTrans" cxnId="{A92D9C6C-F49C-9948-93D2-F0F6447785EB}">
      <dgm:prSet/>
      <dgm:spPr/>
      <dgm:t>
        <a:bodyPr/>
        <a:lstStyle/>
        <a:p>
          <a:endParaRPr lang="en-US"/>
        </a:p>
      </dgm:t>
    </dgm:pt>
    <dgm:pt modelId="{79EACCE8-EE0B-AE48-83EB-0A8F9F371177}">
      <dgm:prSet phldrT="[Text]" custT="1"/>
      <dgm:spPr/>
      <dgm:t>
        <a:bodyPr/>
        <a:lstStyle/>
        <a:p>
          <a:r>
            <a:rPr lang="en-US" sz="2000" dirty="0"/>
            <a:t>Results to Expert Client</a:t>
          </a:r>
        </a:p>
      </dgm:t>
    </dgm:pt>
    <dgm:pt modelId="{5D32C47C-C3F0-5A4F-95DB-4C2BFDA0DAAA}" type="parTrans" cxnId="{B2C1A82A-D7C3-E343-8A7C-134A9A8CDA72}">
      <dgm:prSet/>
      <dgm:spPr/>
      <dgm:t>
        <a:bodyPr/>
        <a:lstStyle/>
        <a:p>
          <a:endParaRPr lang="en-US"/>
        </a:p>
      </dgm:t>
    </dgm:pt>
    <dgm:pt modelId="{7C39A34F-023D-5349-A3A1-BE404CE0E96A}" type="sibTrans" cxnId="{B2C1A82A-D7C3-E343-8A7C-134A9A8CDA72}">
      <dgm:prSet/>
      <dgm:spPr/>
      <dgm:t>
        <a:bodyPr/>
        <a:lstStyle/>
        <a:p>
          <a:endParaRPr lang="en-US"/>
        </a:p>
      </dgm:t>
    </dgm:pt>
    <dgm:pt modelId="{29E9C8FF-BDE4-BF4E-AE44-FD6DE351C906}">
      <dgm:prSet phldrT="[Text]"/>
      <dgm:spPr/>
      <dgm:t>
        <a:bodyPr/>
        <a:lstStyle/>
        <a:p>
          <a:r>
            <a:rPr lang="en-US" sz="1500" dirty="0"/>
            <a:t>Call to make appointment</a:t>
          </a:r>
        </a:p>
      </dgm:t>
    </dgm:pt>
    <dgm:pt modelId="{35EF2350-6DCC-8B4B-9D19-70965612858D}" type="parTrans" cxnId="{76CD3F10-80A3-9D43-B944-8EDCE3BEDAB6}">
      <dgm:prSet/>
      <dgm:spPr/>
      <dgm:t>
        <a:bodyPr/>
        <a:lstStyle/>
        <a:p>
          <a:endParaRPr lang="en-US"/>
        </a:p>
      </dgm:t>
    </dgm:pt>
    <dgm:pt modelId="{1B434BFD-F9ED-9B45-8A92-5CB869741757}" type="sibTrans" cxnId="{76CD3F10-80A3-9D43-B944-8EDCE3BEDAB6}">
      <dgm:prSet/>
      <dgm:spPr/>
      <dgm:t>
        <a:bodyPr/>
        <a:lstStyle/>
        <a:p>
          <a:endParaRPr lang="en-US"/>
        </a:p>
      </dgm:t>
    </dgm:pt>
    <dgm:pt modelId="{7515BF69-6F90-1B46-8C14-A1B75F5CDC98}">
      <dgm:prSet custT="1"/>
      <dgm:spPr/>
      <dgm:t>
        <a:bodyPr/>
        <a:lstStyle/>
        <a:p>
          <a:pPr algn="l"/>
          <a:r>
            <a:rPr lang="en-US" sz="2000" dirty="0"/>
            <a:t>Expert</a:t>
          </a:r>
          <a:r>
            <a:rPr lang="en-US" sz="2000" baseline="0" dirty="0"/>
            <a:t> Client</a:t>
          </a:r>
          <a:r>
            <a:rPr lang="en-US" sz="2000" dirty="0"/>
            <a:t> Checks Appt. Register</a:t>
          </a:r>
        </a:p>
      </dgm:t>
    </dgm:pt>
    <dgm:pt modelId="{3FB3EBED-FA9C-FA49-8860-6EB9E7607936}" type="parTrans" cxnId="{C710B2C9-4DAB-7C4B-9DD5-86DC5CE1CA60}">
      <dgm:prSet/>
      <dgm:spPr/>
      <dgm:t>
        <a:bodyPr/>
        <a:lstStyle/>
        <a:p>
          <a:endParaRPr lang="en-US"/>
        </a:p>
      </dgm:t>
    </dgm:pt>
    <dgm:pt modelId="{DA1E2103-E495-B84D-99AA-E9E25A44C87F}" type="sibTrans" cxnId="{C710B2C9-4DAB-7C4B-9DD5-86DC5CE1CA60}">
      <dgm:prSet/>
      <dgm:spPr/>
      <dgm:t>
        <a:bodyPr/>
        <a:lstStyle/>
        <a:p>
          <a:endParaRPr lang="en-US"/>
        </a:p>
      </dgm:t>
    </dgm:pt>
    <dgm:pt modelId="{F8EAA82D-B714-194C-B34A-990C9C0DB7FB}">
      <dgm:prSet custT="1"/>
      <dgm:spPr/>
      <dgm:t>
        <a:bodyPr/>
        <a:lstStyle/>
        <a:p>
          <a:r>
            <a:rPr lang="en-US" sz="1500" dirty="0"/>
            <a:t>F/U Appointment</a:t>
          </a:r>
        </a:p>
      </dgm:t>
    </dgm:pt>
    <dgm:pt modelId="{0B33E081-9746-4744-9D58-ABE67201AC41}" type="parTrans" cxnId="{64A945C3-D23D-F24A-9DE7-62AAB58F468A}">
      <dgm:prSet/>
      <dgm:spPr/>
      <dgm:t>
        <a:bodyPr/>
        <a:lstStyle/>
        <a:p>
          <a:endParaRPr lang="en-US"/>
        </a:p>
      </dgm:t>
    </dgm:pt>
    <dgm:pt modelId="{AB65946E-7AD6-AE48-84C6-C873A7AFDEA4}" type="sibTrans" cxnId="{64A945C3-D23D-F24A-9DE7-62AAB58F468A}">
      <dgm:prSet/>
      <dgm:spPr/>
      <dgm:t>
        <a:bodyPr/>
        <a:lstStyle/>
        <a:p>
          <a:endParaRPr lang="en-US"/>
        </a:p>
      </dgm:t>
    </dgm:pt>
    <dgm:pt modelId="{AD748DE4-8AFE-B742-9298-A0804D180897}" type="pres">
      <dgm:prSet presAssocID="{EE016DD3-C63F-CB4E-80A3-3F7ACF7461FC}" presName="Name0" presStyleCnt="0">
        <dgm:presLayoutVars>
          <dgm:dir/>
          <dgm:resizeHandles val="exact"/>
        </dgm:presLayoutVars>
      </dgm:prSet>
      <dgm:spPr/>
      <dgm:t>
        <a:bodyPr/>
        <a:lstStyle/>
        <a:p>
          <a:endParaRPr lang="en-US"/>
        </a:p>
      </dgm:t>
    </dgm:pt>
    <dgm:pt modelId="{9F8F6908-B95B-CD41-8797-C840C1ACC903}" type="pres">
      <dgm:prSet presAssocID="{9869D3A2-796E-9A4A-B079-9EA0D9DB893D}" presName="composite" presStyleCnt="0"/>
      <dgm:spPr/>
    </dgm:pt>
    <dgm:pt modelId="{C226A953-4041-AF4D-AD1C-2E503DCE77B0}" type="pres">
      <dgm:prSet presAssocID="{9869D3A2-796E-9A4A-B079-9EA0D9DB893D}" presName="imagSh"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B665A3FB-7BFB-5B4E-8935-95A2BCA7AE1B}" type="pres">
      <dgm:prSet presAssocID="{9869D3A2-796E-9A4A-B079-9EA0D9DB893D}" presName="txNode" presStyleLbl="node1" presStyleIdx="0" presStyleCnt="4" custScaleY="75896" custLinFactNeighborX="-4045" custLinFactNeighborY="21239">
        <dgm:presLayoutVars>
          <dgm:bulletEnabled val="1"/>
        </dgm:presLayoutVars>
      </dgm:prSet>
      <dgm:spPr/>
      <dgm:t>
        <a:bodyPr/>
        <a:lstStyle/>
        <a:p>
          <a:endParaRPr lang="en-US"/>
        </a:p>
      </dgm:t>
    </dgm:pt>
    <dgm:pt modelId="{52CF7415-0E14-1B47-96AB-E3DEBDA18D43}" type="pres">
      <dgm:prSet presAssocID="{345603C2-0362-6C4B-85AF-86894A55A441}" presName="sibTrans" presStyleLbl="sibTrans2D1" presStyleIdx="0" presStyleCnt="3"/>
      <dgm:spPr/>
      <dgm:t>
        <a:bodyPr/>
        <a:lstStyle/>
        <a:p>
          <a:endParaRPr lang="en-US"/>
        </a:p>
      </dgm:t>
    </dgm:pt>
    <dgm:pt modelId="{9BAB52A2-9E9B-7F41-87AD-0588A88A188F}" type="pres">
      <dgm:prSet presAssocID="{345603C2-0362-6C4B-85AF-86894A55A441}" presName="connTx" presStyleLbl="sibTrans2D1" presStyleIdx="0" presStyleCnt="3"/>
      <dgm:spPr/>
      <dgm:t>
        <a:bodyPr/>
        <a:lstStyle/>
        <a:p>
          <a:endParaRPr lang="en-US"/>
        </a:p>
      </dgm:t>
    </dgm:pt>
    <dgm:pt modelId="{AFA12FCB-DC46-DA44-8851-A2EF4CBBBF33}" type="pres">
      <dgm:prSet presAssocID="{3AB9539A-1ED2-E74C-96D8-CFF39BA1558C}" presName="composite" presStyleCnt="0"/>
      <dgm:spPr/>
    </dgm:pt>
    <dgm:pt modelId="{9F5E0332-9A71-944A-B3FB-1F86F46AF94B}" type="pres">
      <dgm:prSet presAssocID="{3AB9539A-1ED2-E74C-96D8-CFF39BA1558C}" presName="imagSh"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1DA76B37-C553-7F45-876A-C4C92F2CABF6}" type="pres">
      <dgm:prSet presAssocID="{3AB9539A-1ED2-E74C-96D8-CFF39BA1558C}" presName="txNode" presStyleLbl="node1" presStyleIdx="1" presStyleCnt="4" custScaleY="70749" custLinFactNeighborX="-1011" custLinFactNeighborY="19216">
        <dgm:presLayoutVars>
          <dgm:bulletEnabled val="1"/>
        </dgm:presLayoutVars>
      </dgm:prSet>
      <dgm:spPr/>
      <dgm:t>
        <a:bodyPr/>
        <a:lstStyle/>
        <a:p>
          <a:endParaRPr lang="en-US"/>
        </a:p>
      </dgm:t>
    </dgm:pt>
    <dgm:pt modelId="{8FFDC488-D968-3E4B-A6F5-5471563BB9AA}" type="pres">
      <dgm:prSet presAssocID="{278051D4-B3E0-F147-A726-6FDC52C08E94}" presName="sibTrans" presStyleLbl="sibTrans2D1" presStyleIdx="1" presStyleCnt="3"/>
      <dgm:spPr/>
      <dgm:t>
        <a:bodyPr/>
        <a:lstStyle/>
        <a:p>
          <a:endParaRPr lang="en-US"/>
        </a:p>
      </dgm:t>
    </dgm:pt>
    <dgm:pt modelId="{BB3CB89C-697C-524D-AC45-0F70CD87703C}" type="pres">
      <dgm:prSet presAssocID="{278051D4-B3E0-F147-A726-6FDC52C08E94}" presName="connTx" presStyleLbl="sibTrans2D1" presStyleIdx="1" presStyleCnt="3"/>
      <dgm:spPr/>
      <dgm:t>
        <a:bodyPr/>
        <a:lstStyle/>
        <a:p>
          <a:endParaRPr lang="en-US"/>
        </a:p>
      </dgm:t>
    </dgm:pt>
    <dgm:pt modelId="{B8A19E2C-FEAE-CE4B-8FD4-F25FE6DB0ADB}" type="pres">
      <dgm:prSet presAssocID="{79EACCE8-EE0B-AE48-83EB-0A8F9F371177}" presName="composite" presStyleCnt="0"/>
      <dgm:spPr/>
    </dgm:pt>
    <dgm:pt modelId="{6E56628D-EB22-824A-8C55-E5309986FCCB}" type="pres">
      <dgm:prSet presAssocID="{79EACCE8-EE0B-AE48-83EB-0A8F9F371177}" presName="imagSh"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672E6848-7B7F-964F-9883-6AD799D58E8E}" type="pres">
      <dgm:prSet presAssocID="{79EACCE8-EE0B-AE48-83EB-0A8F9F371177}" presName="txNode" presStyleLbl="node1" presStyleIdx="2" presStyleCnt="4" custScaleY="72195" custLinFactNeighborY="18205">
        <dgm:presLayoutVars>
          <dgm:bulletEnabled val="1"/>
        </dgm:presLayoutVars>
      </dgm:prSet>
      <dgm:spPr/>
      <dgm:t>
        <a:bodyPr/>
        <a:lstStyle/>
        <a:p>
          <a:endParaRPr lang="en-US"/>
        </a:p>
      </dgm:t>
    </dgm:pt>
    <dgm:pt modelId="{BF65D88B-C827-B848-8235-90178D93DC9B}" type="pres">
      <dgm:prSet presAssocID="{7C39A34F-023D-5349-A3A1-BE404CE0E96A}" presName="sibTrans" presStyleLbl="sibTrans2D1" presStyleIdx="2" presStyleCnt="3"/>
      <dgm:spPr/>
      <dgm:t>
        <a:bodyPr/>
        <a:lstStyle/>
        <a:p>
          <a:endParaRPr lang="en-US"/>
        </a:p>
      </dgm:t>
    </dgm:pt>
    <dgm:pt modelId="{2FFFBFF9-A027-8D4C-94C7-2AFDDCE84144}" type="pres">
      <dgm:prSet presAssocID="{7C39A34F-023D-5349-A3A1-BE404CE0E96A}" presName="connTx" presStyleLbl="sibTrans2D1" presStyleIdx="2" presStyleCnt="3"/>
      <dgm:spPr/>
      <dgm:t>
        <a:bodyPr/>
        <a:lstStyle/>
        <a:p>
          <a:endParaRPr lang="en-US"/>
        </a:p>
      </dgm:t>
    </dgm:pt>
    <dgm:pt modelId="{F2C592D5-BC38-D24D-8DED-F7ED9B53B41D}" type="pres">
      <dgm:prSet presAssocID="{7515BF69-6F90-1B46-8C14-A1B75F5CDC98}" presName="composite" presStyleCnt="0"/>
      <dgm:spPr/>
    </dgm:pt>
    <dgm:pt modelId="{BA32F67D-1857-F14D-AE8A-1F681404B1C9}" type="pres">
      <dgm:prSet presAssocID="{7515BF69-6F90-1B46-8C14-A1B75F5CDC98}" presName="imagSh"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8ECF8D20-E5DB-604E-A2E4-2F9C93D7C675}" type="pres">
      <dgm:prSet presAssocID="{7515BF69-6F90-1B46-8C14-A1B75F5CDC98}" presName="txNode" presStyleLbl="node1" presStyleIdx="3" presStyleCnt="4" custScaleY="74005" custLinFactNeighborX="77" custLinFactNeighborY="16182">
        <dgm:presLayoutVars>
          <dgm:bulletEnabled val="1"/>
        </dgm:presLayoutVars>
      </dgm:prSet>
      <dgm:spPr/>
      <dgm:t>
        <a:bodyPr/>
        <a:lstStyle/>
        <a:p>
          <a:endParaRPr lang="en-US"/>
        </a:p>
      </dgm:t>
    </dgm:pt>
  </dgm:ptLst>
  <dgm:cxnLst>
    <dgm:cxn modelId="{B2099A44-5FC9-D246-99D1-F6BE9F32D67D}" type="presOf" srcId="{D338A4F3-7ACC-4143-A1EE-FB2AC821BD8A}" destId="{1DA76B37-C553-7F45-876A-C4C92F2CABF6}" srcOrd="0" destOrd="1" presId="urn:microsoft.com/office/officeart/2005/8/layout/hProcess10"/>
    <dgm:cxn modelId="{EE431A90-D3B4-4844-9D83-31291C5C47B1}" type="presOf" srcId="{345603C2-0362-6C4B-85AF-86894A55A441}" destId="{52CF7415-0E14-1B47-96AB-E3DEBDA18D43}" srcOrd="0" destOrd="0" presId="urn:microsoft.com/office/officeart/2005/8/layout/hProcess10"/>
    <dgm:cxn modelId="{790E6C18-69DC-904E-A96A-400A8A4A6BA6}" type="presOf" srcId="{278051D4-B3E0-F147-A726-6FDC52C08E94}" destId="{8FFDC488-D968-3E4B-A6F5-5471563BB9AA}" srcOrd="0" destOrd="0" presId="urn:microsoft.com/office/officeart/2005/8/layout/hProcess10"/>
    <dgm:cxn modelId="{169CB4B9-6719-0D4B-B8B1-3025476BB1EC}" type="presOf" srcId="{7515BF69-6F90-1B46-8C14-A1B75F5CDC98}" destId="{8ECF8D20-E5DB-604E-A2E4-2F9C93D7C675}" srcOrd="0" destOrd="0" presId="urn:microsoft.com/office/officeart/2005/8/layout/hProcess10"/>
    <dgm:cxn modelId="{64A945C3-D23D-F24A-9DE7-62AAB58F468A}" srcId="{7515BF69-6F90-1B46-8C14-A1B75F5CDC98}" destId="{F8EAA82D-B714-194C-B34A-990C9C0DB7FB}" srcOrd="0" destOrd="0" parTransId="{0B33E081-9746-4744-9D58-ABE67201AC41}" sibTransId="{AB65946E-7AD6-AE48-84C6-C873A7AFDEA4}"/>
    <dgm:cxn modelId="{2B05EE42-E21E-1E4A-94D3-6B9EC8D6A2B1}" type="presOf" srcId="{7C39A34F-023D-5349-A3A1-BE404CE0E96A}" destId="{2FFFBFF9-A027-8D4C-94C7-2AFDDCE84144}" srcOrd="1" destOrd="0" presId="urn:microsoft.com/office/officeart/2005/8/layout/hProcess10"/>
    <dgm:cxn modelId="{8DFFB392-9EFB-3B41-A5E3-AD002047C656}" type="presOf" srcId="{EE016DD3-C63F-CB4E-80A3-3F7ACF7461FC}" destId="{AD748DE4-8AFE-B742-9298-A0804D180897}" srcOrd="0" destOrd="0" presId="urn:microsoft.com/office/officeart/2005/8/layout/hProcess10"/>
    <dgm:cxn modelId="{76CD3F10-80A3-9D43-B944-8EDCE3BEDAB6}" srcId="{79EACCE8-EE0B-AE48-83EB-0A8F9F371177}" destId="{29E9C8FF-BDE4-BF4E-AE44-FD6DE351C906}" srcOrd="0" destOrd="0" parTransId="{35EF2350-6DCC-8B4B-9D19-70965612858D}" sibTransId="{1B434BFD-F9ED-9B45-8A92-5CB869741757}"/>
    <dgm:cxn modelId="{CEB1465E-4421-3745-975B-EC3251FA42A3}" type="presOf" srcId="{F8EAA82D-B714-194C-B34A-990C9C0DB7FB}" destId="{8ECF8D20-E5DB-604E-A2E4-2F9C93D7C675}" srcOrd="0" destOrd="1" presId="urn:microsoft.com/office/officeart/2005/8/layout/hProcess10"/>
    <dgm:cxn modelId="{786E83F7-136B-4941-8DD3-B9DFA47902F8}" srcId="{9869D3A2-796E-9A4A-B079-9EA0D9DB893D}" destId="{87E1F896-EC79-124A-8511-44030530764B}" srcOrd="0" destOrd="0" parTransId="{1174BCA2-57FA-2944-8D8B-14EB276390EE}" sibTransId="{576D8398-9700-394C-8FE8-52FF2665B13E}"/>
    <dgm:cxn modelId="{38CC300F-BA1A-7C49-AC8A-3AF79EDFBD68}" type="presOf" srcId="{87E1F896-EC79-124A-8511-44030530764B}" destId="{B665A3FB-7BFB-5B4E-8935-95A2BCA7AE1B}" srcOrd="0" destOrd="1" presId="urn:microsoft.com/office/officeart/2005/8/layout/hProcess10"/>
    <dgm:cxn modelId="{7BDCA9B3-A672-0F4C-8C87-65CD7BC52F52}" type="presOf" srcId="{9869D3A2-796E-9A4A-B079-9EA0D9DB893D}" destId="{B665A3FB-7BFB-5B4E-8935-95A2BCA7AE1B}" srcOrd="0" destOrd="0" presId="urn:microsoft.com/office/officeart/2005/8/layout/hProcess10"/>
    <dgm:cxn modelId="{B0B145BB-FC7E-274D-B0A4-4B1E0441A9A4}" type="presOf" srcId="{7C39A34F-023D-5349-A3A1-BE404CE0E96A}" destId="{BF65D88B-C827-B848-8235-90178D93DC9B}" srcOrd="0" destOrd="0" presId="urn:microsoft.com/office/officeart/2005/8/layout/hProcess10"/>
    <dgm:cxn modelId="{3AB0CDC5-A7AE-1244-B1CF-0F407C895D57}" type="presOf" srcId="{29E9C8FF-BDE4-BF4E-AE44-FD6DE351C906}" destId="{672E6848-7B7F-964F-9883-6AD799D58E8E}" srcOrd="0" destOrd="1" presId="urn:microsoft.com/office/officeart/2005/8/layout/hProcess10"/>
    <dgm:cxn modelId="{F3119C04-1555-DE49-B765-642C9FCC713D}" type="presOf" srcId="{3AB9539A-1ED2-E74C-96D8-CFF39BA1558C}" destId="{1DA76B37-C553-7F45-876A-C4C92F2CABF6}" srcOrd="0" destOrd="0" presId="urn:microsoft.com/office/officeart/2005/8/layout/hProcess10"/>
    <dgm:cxn modelId="{233504B3-03AA-214E-9226-CFB7DD6A6F72}" type="presOf" srcId="{278051D4-B3E0-F147-A726-6FDC52C08E94}" destId="{BB3CB89C-697C-524D-AC45-0F70CD87703C}" srcOrd="1" destOrd="0" presId="urn:microsoft.com/office/officeart/2005/8/layout/hProcess10"/>
    <dgm:cxn modelId="{A622EE72-FF86-6742-BF9B-00349F7299DA}" type="presOf" srcId="{345603C2-0362-6C4B-85AF-86894A55A441}" destId="{9BAB52A2-9E9B-7F41-87AD-0588A88A188F}" srcOrd="1" destOrd="0" presId="urn:microsoft.com/office/officeart/2005/8/layout/hProcess10"/>
    <dgm:cxn modelId="{C710B2C9-4DAB-7C4B-9DD5-86DC5CE1CA60}" srcId="{EE016DD3-C63F-CB4E-80A3-3F7ACF7461FC}" destId="{7515BF69-6F90-1B46-8C14-A1B75F5CDC98}" srcOrd="3" destOrd="0" parTransId="{3FB3EBED-FA9C-FA49-8860-6EB9E7607936}" sibTransId="{DA1E2103-E495-B84D-99AA-E9E25A44C87F}"/>
    <dgm:cxn modelId="{B2C1A82A-D7C3-E343-8A7C-134A9A8CDA72}" srcId="{EE016DD3-C63F-CB4E-80A3-3F7ACF7461FC}" destId="{79EACCE8-EE0B-AE48-83EB-0A8F9F371177}" srcOrd="2" destOrd="0" parTransId="{5D32C47C-C3F0-5A4F-95DB-4C2BFDA0DAAA}" sibTransId="{7C39A34F-023D-5349-A3A1-BE404CE0E96A}"/>
    <dgm:cxn modelId="{144A44E8-CF5C-A941-98B5-F4EF17E327D7}" srcId="{EE016DD3-C63F-CB4E-80A3-3F7ACF7461FC}" destId="{3AB9539A-1ED2-E74C-96D8-CFF39BA1558C}" srcOrd="1" destOrd="0" parTransId="{6A6724FC-2AB2-9840-925B-07B59BD91713}" sibTransId="{278051D4-B3E0-F147-A726-6FDC52C08E94}"/>
    <dgm:cxn modelId="{FAE4271F-5EBC-784A-B91F-B43C8612CC00}" type="presOf" srcId="{79EACCE8-EE0B-AE48-83EB-0A8F9F371177}" destId="{672E6848-7B7F-964F-9883-6AD799D58E8E}" srcOrd="0" destOrd="0" presId="urn:microsoft.com/office/officeart/2005/8/layout/hProcess10"/>
    <dgm:cxn modelId="{6D8736B0-E8D6-2F48-BCEA-ADF0E119D89F}" srcId="{EE016DD3-C63F-CB4E-80A3-3F7ACF7461FC}" destId="{9869D3A2-796E-9A4A-B079-9EA0D9DB893D}" srcOrd="0" destOrd="0" parTransId="{EFE00C3E-B966-154D-B4CF-E13A610558FD}" sibTransId="{345603C2-0362-6C4B-85AF-86894A55A441}"/>
    <dgm:cxn modelId="{A92D9C6C-F49C-9948-93D2-F0F6447785EB}" srcId="{3AB9539A-1ED2-E74C-96D8-CFF39BA1558C}" destId="{D338A4F3-7ACC-4143-A1EE-FB2AC821BD8A}" srcOrd="0" destOrd="0" parTransId="{4629EB94-A03F-5C47-A3C2-FDEE96463655}" sibTransId="{A32B109B-A79A-6740-8187-BE016D4C1E3C}"/>
    <dgm:cxn modelId="{4740C5D3-CE1A-CC41-8B51-81FD8E5F26D4}" type="presParOf" srcId="{AD748DE4-8AFE-B742-9298-A0804D180897}" destId="{9F8F6908-B95B-CD41-8797-C840C1ACC903}" srcOrd="0" destOrd="0" presId="urn:microsoft.com/office/officeart/2005/8/layout/hProcess10"/>
    <dgm:cxn modelId="{4C23B950-3366-4B4B-BB85-71C414E0A656}" type="presParOf" srcId="{9F8F6908-B95B-CD41-8797-C840C1ACC903}" destId="{C226A953-4041-AF4D-AD1C-2E503DCE77B0}" srcOrd="0" destOrd="0" presId="urn:microsoft.com/office/officeart/2005/8/layout/hProcess10"/>
    <dgm:cxn modelId="{E12783A6-F76A-B841-9E45-DC859DDE38C7}" type="presParOf" srcId="{9F8F6908-B95B-CD41-8797-C840C1ACC903}" destId="{B665A3FB-7BFB-5B4E-8935-95A2BCA7AE1B}" srcOrd="1" destOrd="0" presId="urn:microsoft.com/office/officeart/2005/8/layout/hProcess10"/>
    <dgm:cxn modelId="{57A0BD4A-A433-6C48-A5FE-42ED49257673}" type="presParOf" srcId="{AD748DE4-8AFE-B742-9298-A0804D180897}" destId="{52CF7415-0E14-1B47-96AB-E3DEBDA18D43}" srcOrd="1" destOrd="0" presId="urn:microsoft.com/office/officeart/2005/8/layout/hProcess10"/>
    <dgm:cxn modelId="{A6056CAF-6FBB-BB4C-866F-2F1E14E18918}" type="presParOf" srcId="{52CF7415-0E14-1B47-96AB-E3DEBDA18D43}" destId="{9BAB52A2-9E9B-7F41-87AD-0588A88A188F}" srcOrd="0" destOrd="0" presId="urn:microsoft.com/office/officeart/2005/8/layout/hProcess10"/>
    <dgm:cxn modelId="{E6F0575A-47B7-374B-B1EC-4B18270B60CA}" type="presParOf" srcId="{AD748DE4-8AFE-B742-9298-A0804D180897}" destId="{AFA12FCB-DC46-DA44-8851-A2EF4CBBBF33}" srcOrd="2" destOrd="0" presId="urn:microsoft.com/office/officeart/2005/8/layout/hProcess10"/>
    <dgm:cxn modelId="{89B202ED-B6E1-EA4C-9413-358A13734EC8}" type="presParOf" srcId="{AFA12FCB-DC46-DA44-8851-A2EF4CBBBF33}" destId="{9F5E0332-9A71-944A-B3FB-1F86F46AF94B}" srcOrd="0" destOrd="0" presId="urn:microsoft.com/office/officeart/2005/8/layout/hProcess10"/>
    <dgm:cxn modelId="{A93B21CA-864F-7846-ADF9-8D454663C480}" type="presParOf" srcId="{AFA12FCB-DC46-DA44-8851-A2EF4CBBBF33}" destId="{1DA76B37-C553-7F45-876A-C4C92F2CABF6}" srcOrd="1" destOrd="0" presId="urn:microsoft.com/office/officeart/2005/8/layout/hProcess10"/>
    <dgm:cxn modelId="{D024D72D-9DEC-354C-ADF1-8033193A1266}" type="presParOf" srcId="{AD748DE4-8AFE-B742-9298-A0804D180897}" destId="{8FFDC488-D968-3E4B-A6F5-5471563BB9AA}" srcOrd="3" destOrd="0" presId="urn:microsoft.com/office/officeart/2005/8/layout/hProcess10"/>
    <dgm:cxn modelId="{AA70F833-E61C-0F44-9FD6-24186FADCF20}" type="presParOf" srcId="{8FFDC488-D968-3E4B-A6F5-5471563BB9AA}" destId="{BB3CB89C-697C-524D-AC45-0F70CD87703C}" srcOrd="0" destOrd="0" presId="urn:microsoft.com/office/officeart/2005/8/layout/hProcess10"/>
    <dgm:cxn modelId="{EA972932-065A-3B43-A7D4-780E67985323}" type="presParOf" srcId="{AD748DE4-8AFE-B742-9298-A0804D180897}" destId="{B8A19E2C-FEAE-CE4B-8FD4-F25FE6DB0ADB}" srcOrd="4" destOrd="0" presId="urn:microsoft.com/office/officeart/2005/8/layout/hProcess10"/>
    <dgm:cxn modelId="{5A5FC429-4A2A-3D4B-8597-A9E8B085254D}" type="presParOf" srcId="{B8A19E2C-FEAE-CE4B-8FD4-F25FE6DB0ADB}" destId="{6E56628D-EB22-824A-8C55-E5309986FCCB}" srcOrd="0" destOrd="0" presId="urn:microsoft.com/office/officeart/2005/8/layout/hProcess10"/>
    <dgm:cxn modelId="{13F56B3B-7B5C-9248-B88F-28554FA51E58}" type="presParOf" srcId="{B8A19E2C-FEAE-CE4B-8FD4-F25FE6DB0ADB}" destId="{672E6848-7B7F-964F-9883-6AD799D58E8E}" srcOrd="1" destOrd="0" presId="urn:microsoft.com/office/officeart/2005/8/layout/hProcess10"/>
    <dgm:cxn modelId="{B33C5A58-305E-E04D-87F6-17E06F4548D5}" type="presParOf" srcId="{AD748DE4-8AFE-B742-9298-A0804D180897}" destId="{BF65D88B-C827-B848-8235-90178D93DC9B}" srcOrd="5" destOrd="0" presId="urn:microsoft.com/office/officeart/2005/8/layout/hProcess10"/>
    <dgm:cxn modelId="{998575B2-AC57-6741-8313-C21FA5D4A274}" type="presParOf" srcId="{BF65D88B-C827-B848-8235-90178D93DC9B}" destId="{2FFFBFF9-A027-8D4C-94C7-2AFDDCE84144}" srcOrd="0" destOrd="0" presId="urn:microsoft.com/office/officeart/2005/8/layout/hProcess10"/>
    <dgm:cxn modelId="{D08F7D42-0380-984E-830E-11982BCD3CD7}" type="presParOf" srcId="{AD748DE4-8AFE-B742-9298-A0804D180897}" destId="{F2C592D5-BC38-D24D-8DED-F7ED9B53B41D}" srcOrd="6" destOrd="0" presId="urn:microsoft.com/office/officeart/2005/8/layout/hProcess10"/>
    <dgm:cxn modelId="{122D441E-6CA6-4C44-9D5E-30BC5943F292}" type="presParOf" srcId="{F2C592D5-BC38-D24D-8DED-F7ED9B53B41D}" destId="{BA32F67D-1857-F14D-AE8A-1F681404B1C9}" srcOrd="0" destOrd="0" presId="urn:microsoft.com/office/officeart/2005/8/layout/hProcess10"/>
    <dgm:cxn modelId="{9AAEF686-80FB-FC48-A3D8-10A6D9A3DA80}" type="presParOf" srcId="{F2C592D5-BC38-D24D-8DED-F7ED9B53B41D}" destId="{8ECF8D20-E5DB-604E-A2E4-2F9C93D7C675}"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C3E2AF-49AA-CB4F-B00D-DB214056373D}"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533709AA-DF11-E14B-83B0-2C545472ECC9}">
      <dgm:prSet phldrT="[Text]"/>
      <dgm:spPr/>
      <dgm:t>
        <a:bodyPr/>
        <a:lstStyle/>
        <a:p>
          <a:r>
            <a:rPr lang="en-US" dirty="0">
              <a:solidFill>
                <a:srgbClr val="FF0000"/>
              </a:solidFill>
            </a:rPr>
            <a:t>CHANGE</a:t>
          </a:r>
        </a:p>
      </dgm:t>
    </dgm:pt>
    <dgm:pt modelId="{A3686BBF-D93E-B24B-ADF5-D254280F8BEE}" type="parTrans" cxnId="{B105C97B-800C-1647-BD0D-410A64FB8679}">
      <dgm:prSet/>
      <dgm:spPr/>
      <dgm:t>
        <a:bodyPr/>
        <a:lstStyle/>
        <a:p>
          <a:endParaRPr lang="en-US"/>
        </a:p>
      </dgm:t>
    </dgm:pt>
    <dgm:pt modelId="{23C444FF-7658-5C43-A116-D09675B33D0A}" type="sibTrans" cxnId="{B105C97B-800C-1647-BD0D-410A64FB8679}">
      <dgm:prSet/>
      <dgm:spPr/>
      <dgm:t>
        <a:bodyPr/>
        <a:lstStyle/>
        <a:p>
          <a:endParaRPr lang="en-US"/>
        </a:p>
      </dgm:t>
    </dgm:pt>
    <dgm:pt modelId="{5671A7E4-8F5C-8C40-92C6-1EEFC12964B3}">
      <dgm:prSet custT="1"/>
      <dgm:spPr/>
      <dgm:t>
        <a:bodyPr/>
        <a:lstStyle/>
        <a:p>
          <a:r>
            <a:rPr lang="en-US" sz="1500" dirty="0"/>
            <a:t>Have a </a:t>
          </a:r>
        </a:p>
        <a:p>
          <a:r>
            <a:rPr lang="en-US" sz="2000" dirty="0"/>
            <a:t>Clear Aim</a:t>
          </a:r>
        </a:p>
      </dgm:t>
    </dgm:pt>
    <dgm:pt modelId="{19E44BA0-F0A4-9743-BFC6-E0396DBB3405}" type="parTrans" cxnId="{E412E98A-5F25-E84C-BB5A-29AB9D2836D8}">
      <dgm:prSet/>
      <dgm:spPr/>
      <dgm:t>
        <a:bodyPr/>
        <a:lstStyle/>
        <a:p>
          <a:endParaRPr lang="en-US"/>
        </a:p>
      </dgm:t>
    </dgm:pt>
    <dgm:pt modelId="{E8B74133-3964-4D46-B7CC-0ECFA69398DA}" type="sibTrans" cxnId="{E412E98A-5F25-E84C-BB5A-29AB9D2836D8}">
      <dgm:prSet/>
      <dgm:spPr/>
      <dgm:t>
        <a:bodyPr/>
        <a:lstStyle/>
        <a:p>
          <a:endParaRPr lang="en-US"/>
        </a:p>
      </dgm:t>
    </dgm:pt>
    <dgm:pt modelId="{C44E3244-8079-3E4A-B1D6-6C9C34617141}">
      <dgm:prSet phldrT="[Text]"/>
      <dgm:spPr/>
      <dgm:t>
        <a:bodyPr/>
        <a:lstStyle/>
        <a:p>
          <a:r>
            <a:rPr lang="en-US" dirty="0"/>
            <a:t>Understand Root Cause</a:t>
          </a:r>
        </a:p>
      </dgm:t>
    </dgm:pt>
    <dgm:pt modelId="{BD663FAA-9DBF-6B42-8033-F590F985581D}" type="parTrans" cxnId="{94D3FEAA-26D6-6D49-B778-EA935F539805}">
      <dgm:prSet/>
      <dgm:spPr/>
      <dgm:t>
        <a:bodyPr/>
        <a:lstStyle/>
        <a:p>
          <a:endParaRPr lang="en-US"/>
        </a:p>
      </dgm:t>
    </dgm:pt>
    <dgm:pt modelId="{29703000-E7CB-1246-85E9-87C85796D338}" type="sibTrans" cxnId="{94D3FEAA-26D6-6D49-B778-EA935F539805}">
      <dgm:prSet/>
      <dgm:spPr/>
      <dgm:t>
        <a:bodyPr/>
        <a:lstStyle/>
        <a:p>
          <a:endParaRPr lang="en-US"/>
        </a:p>
      </dgm:t>
    </dgm:pt>
    <dgm:pt modelId="{5A7E1803-5688-E44D-8BD6-4273C446316C}">
      <dgm:prSet phldrT="[Text]" custT="1"/>
      <dgm:spPr/>
      <dgm:t>
        <a:bodyPr/>
        <a:lstStyle/>
        <a:p>
          <a:r>
            <a:rPr lang="en-US" sz="1500" dirty="0"/>
            <a:t>Research</a:t>
          </a:r>
        </a:p>
        <a:p>
          <a:r>
            <a:rPr lang="en-US" sz="1200" dirty="0"/>
            <a:t>(Evidence-based changes)</a:t>
          </a:r>
        </a:p>
      </dgm:t>
    </dgm:pt>
    <dgm:pt modelId="{8BA16C0C-F136-0F45-9514-69095725DCD8}" type="parTrans" cxnId="{342B4E56-D262-FC4D-B080-6A850AC6AB5E}">
      <dgm:prSet/>
      <dgm:spPr/>
      <dgm:t>
        <a:bodyPr/>
        <a:lstStyle/>
        <a:p>
          <a:endParaRPr lang="en-US"/>
        </a:p>
      </dgm:t>
    </dgm:pt>
    <dgm:pt modelId="{81F24051-2765-0748-BC16-DD03B1EB78CB}" type="sibTrans" cxnId="{342B4E56-D262-FC4D-B080-6A850AC6AB5E}">
      <dgm:prSet/>
      <dgm:spPr/>
      <dgm:t>
        <a:bodyPr/>
        <a:lstStyle/>
        <a:p>
          <a:endParaRPr lang="en-US"/>
        </a:p>
      </dgm:t>
    </dgm:pt>
    <dgm:pt modelId="{13FCC9B2-2D59-B541-8876-7CB50D0AF2B4}">
      <dgm:prSet/>
      <dgm:spPr/>
      <dgm:t>
        <a:bodyPr/>
        <a:lstStyle/>
        <a:p>
          <a:r>
            <a:rPr lang="en-US" dirty="0"/>
            <a:t>Brainstorm</a:t>
          </a:r>
        </a:p>
      </dgm:t>
    </dgm:pt>
    <dgm:pt modelId="{CE7B0D63-1674-1C45-9133-82D558D99B91}" type="parTrans" cxnId="{7F2B7D20-6E17-E54F-B1DC-7874097DA3AE}">
      <dgm:prSet/>
      <dgm:spPr/>
      <dgm:t>
        <a:bodyPr/>
        <a:lstStyle/>
        <a:p>
          <a:endParaRPr lang="en-US"/>
        </a:p>
      </dgm:t>
    </dgm:pt>
    <dgm:pt modelId="{1A09CB0D-B940-BD42-BA05-F321806AE87B}" type="sibTrans" cxnId="{7F2B7D20-6E17-E54F-B1DC-7874097DA3AE}">
      <dgm:prSet/>
      <dgm:spPr/>
      <dgm:t>
        <a:bodyPr/>
        <a:lstStyle/>
        <a:p>
          <a:endParaRPr lang="en-US"/>
        </a:p>
      </dgm:t>
    </dgm:pt>
    <dgm:pt modelId="{9D93556F-2743-6043-AE28-BAAD79E4A3F1}">
      <dgm:prSet phldrT="[Text]"/>
      <dgm:spPr/>
      <dgm:t>
        <a:bodyPr/>
        <a:lstStyle/>
        <a:p>
          <a:r>
            <a:rPr lang="en-US" dirty="0"/>
            <a:t>Experience</a:t>
          </a:r>
        </a:p>
      </dgm:t>
    </dgm:pt>
    <dgm:pt modelId="{64B5496A-DB9B-9144-B0EE-CBBCC7834C15}" type="parTrans" cxnId="{4D55D5D4-7676-E447-B8CC-965917A3413F}">
      <dgm:prSet/>
      <dgm:spPr/>
      <dgm:t>
        <a:bodyPr/>
        <a:lstStyle/>
        <a:p>
          <a:endParaRPr lang="en-US"/>
        </a:p>
      </dgm:t>
    </dgm:pt>
    <dgm:pt modelId="{E80D9594-A18F-3546-939D-495764961A84}" type="sibTrans" cxnId="{4D55D5D4-7676-E447-B8CC-965917A3413F}">
      <dgm:prSet/>
      <dgm:spPr/>
      <dgm:t>
        <a:bodyPr/>
        <a:lstStyle/>
        <a:p>
          <a:endParaRPr lang="en-US"/>
        </a:p>
      </dgm:t>
    </dgm:pt>
    <dgm:pt modelId="{E566AD6B-66F3-9646-BCD0-773F0464775A}">
      <dgm:prSet/>
      <dgm:spPr/>
      <dgm:t>
        <a:bodyPr/>
        <a:lstStyle/>
        <a:p>
          <a:r>
            <a:rPr lang="en-US" dirty="0"/>
            <a:t>Listen to Voice of Customer</a:t>
          </a:r>
        </a:p>
      </dgm:t>
    </dgm:pt>
    <dgm:pt modelId="{568C6B41-6D37-004C-BAF6-1F7623D766D5}" type="parTrans" cxnId="{2C4959C4-2DAF-C04D-AF30-CF612C8BD344}">
      <dgm:prSet/>
      <dgm:spPr/>
      <dgm:t>
        <a:bodyPr/>
        <a:lstStyle/>
        <a:p>
          <a:endParaRPr lang="en-US"/>
        </a:p>
      </dgm:t>
    </dgm:pt>
    <dgm:pt modelId="{7780E855-9556-A841-89B0-4C890E8C715B}" type="sibTrans" cxnId="{2C4959C4-2DAF-C04D-AF30-CF612C8BD344}">
      <dgm:prSet/>
      <dgm:spPr/>
      <dgm:t>
        <a:bodyPr/>
        <a:lstStyle/>
        <a:p>
          <a:endParaRPr lang="en-US"/>
        </a:p>
      </dgm:t>
    </dgm:pt>
    <dgm:pt modelId="{BD648B68-1F48-094B-824E-72656912953A}" type="pres">
      <dgm:prSet presAssocID="{9BC3E2AF-49AA-CB4F-B00D-DB214056373D}" presName="cycle" presStyleCnt="0">
        <dgm:presLayoutVars>
          <dgm:chMax val="1"/>
          <dgm:dir/>
          <dgm:animLvl val="ctr"/>
          <dgm:resizeHandles val="exact"/>
        </dgm:presLayoutVars>
      </dgm:prSet>
      <dgm:spPr/>
      <dgm:t>
        <a:bodyPr/>
        <a:lstStyle/>
        <a:p>
          <a:endParaRPr lang="en-US"/>
        </a:p>
      </dgm:t>
    </dgm:pt>
    <dgm:pt modelId="{D0B0BB4C-FABE-7C4A-9D06-6D57C58B757A}" type="pres">
      <dgm:prSet presAssocID="{533709AA-DF11-E14B-83B0-2C545472ECC9}" presName="centerShape" presStyleLbl="node0" presStyleIdx="0" presStyleCnt="1"/>
      <dgm:spPr/>
      <dgm:t>
        <a:bodyPr/>
        <a:lstStyle/>
        <a:p>
          <a:endParaRPr lang="en-US"/>
        </a:p>
      </dgm:t>
    </dgm:pt>
    <dgm:pt modelId="{57B4D6C1-90BA-AD41-ADF9-F7B44D3CB0E1}" type="pres">
      <dgm:prSet presAssocID="{19E44BA0-F0A4-9743-BFC6-E0396DBB3405}" presName="parTrans" presStyleLbl="bgSibTrans2D1" presStyleIdx="0" presStyleCnt="6"/>
      <dgm:spPr/>
      <dgm:t>
        <a:bodyPr/>
        <a:lstStyle/>
        <a:p>
          <a:endParaRPr lang="en-US"/>
        </a:p>
      </dgm:t>
    </dgm:pt>
    <dgm:pt modelId="{1FB2A99B-2D65-B740-BA36-72F11498A909}" type="pres">
      <dgm:prSet presAssocID="{5671A7E4-8F5C-8C40-92C6-1EEFC12964B3}" presName="node" presStyleLbl="node1" presStyleIdx="0" presStyleCnt="6">
        <dgm:presLayoutVars>
          <dgm:bulletEnabled val="1"/>
        </dgm:presLayoutVars>
      </dgm:prSet>
      <dgm:spPr/>
      <dgm:t>
        <a:bodyPr/>
        <a:lstStyle/>
        <a:p>
          <a:endParaRPr lang="en-US"/>
        </a:p>
      </dgm:t>
    </dgm:pt>
    <dgm:pt modelId="{584AE0D8-7A94-F544-A5E2-CABF9084CA59}" type="pres">
      <dgm:prSet presAssocID="{BD663FAA-9DBF-6B42-8033-F590F985581D}" presName="parTrans" presStyleLbl="bgSibTrans2D1" presStyleIdx="1" presStyleCnt="6"/>
      <dgm:spPr/>
      <dgm:t>
        <a:bodyPr/>
        <a:lstStyle/>
        <a:p>
          <a:endParaRPr lang="en-US"/>
        </a:p>
      </dgm:t>
    </dgm:pt>
    <dgm:pt modelId="{F74944D6-A009-F84A-B70F-E9A07386E78F}" type="pres">
      <dgm:prSet presAssocID="{C44E3244-8079-3E4A-B1D6-6C9C34617141}" presName="node" presStyleLbl="node1" presStyleIdx="1" presStyleCnt="6">
        <dgm:presLayoutVars>
          <dgm:bulletEnabled val="1"/>
        </dgm:presLayoutVars>
      </dgm:prSet>
      <dgm:spPr/>
      <dgm:t>
        <a:bodyPr/>
        <a:lstStyle/>
        <a:p>
          <a:endParaRPr lang="en-US"/>
        </a:p>
      </dgm:t>
    </dgm:pt>
    <dgm:pt modelId="{EA1F5A24-E42E-2642-9980-9E201051003A}" type="pres">
      <dgm:prSet presAssocID="{568C6B41-6D37-004C-BAF6-1F7623D766D5}" presName="parTrans" presStyleLbl="bgSibTrans2D1" presStyleIdx="2" presStyleCnt="6"/>
      <dgm:spPr/>
      <dgm:t>
        <a:bodyPr/>
        <a:lstStyle/>
        <a:p>
          <a:endParaRPr lang="en-US"/>
        </a:p>
      </dgm:t>
    </dgm:pt>
    <dgm:pt modelId="{E8D9D327-099D-0E48-842E-B48EF3F01C80}" type="pres">
      <dgm:prSet presAssocID="{E566AD6B-66F3-9646-BCD0-773F0464775A}" presName="node" presStyleLbl="node1" presStyleIdx="2" presStyleCnt="6">
        <dgm:presLayoutVars>
          <dgm:bulletEnabled val="1"/>
        </dgm:presLayoutVars>
      </dgm:prSet>
      <dgm:spPr/>
      <dgm:t>
        <a:bodyPr/>
        <a:lstStyle/>
        <a:p>
          <a:endParaRPr lang="en-US"/>
        </a:p>
      </dgm:t>
    </dgm:pt>
    <dgm:pt modelId="{48B58A69-C90B-4F47-8E46-61844FAA1FC6}" type="pres">
      <dgm:prSet presAssocID="{64B5496A-DB9B-9144-B0EE-CBBCC7834C15}" presName="parTrans" presStyleLbl="bgSibTrans2D1" presStyleIdx="3" presStyleCnt="6"/>
      <dgm:spPr/>
      <dgm:t>
        <a:bodyPr/>
        <a:lstStyle/>
        <a:p>
          <a:endParaRPr lang="en-US"/>
        </a:p>
      </dgm:t>
    </dgm:pt>
    <dgm:pt modelId="{70743873-FC57-5346-BFA3-A8043843FB02}" type="pres">
      <dgm:prSet presAssocID="{9D93556F-2743-6043-AE28-BAAD79E4A3F1}" presName="node" presStyleLbl="node1" presStyleIdx="3" presStyleCnt="6">
        <dgm:presLayoutVars>
          <dgm:bulletEnabled val="1"/>
        </dgm:presLayoutVars>
      </dgm:prSet>
      <dgm:spPr/>
      <dgm:t>
        <a:bodyPr/>
        <a:lstStyle/>
        <a:p>
          <a:endParaRPr lang="en-US"/>
        </a:p>
      </dgm:t>
    </dgm:pt>
    <dgm:pt modelId="{9C686155-6C0B-DC4D-919E-8C2434FB9A62}" type="pres">
      <dgm:prSet presAssocID="{8BA16C0C-F136-0F45-9514-69095725DCD8}" presName="parTrans" presStyleLbl="bgSibTrans2D1" presStyleIdx="4" presStyleCnt="6"/>
      <dgm:spPr/>
      <dgm:t>
        <a:bodyPr/>
        <a:lstStyle/>
        <a:p>
          <a:endParaRPr lang="en-US"/>
        </a:p>
      </dgm:t>
    </dgm:pt>
    <dgm:pt modelId="{1E4B7B0D-8640-684D-8E03-7E82B7AA6147}" type="pres">
      <dgm:prSet presAssocID="{5A7E1803-5688-E44D-8BD6-4273C446316C}" presName="node" presStyleLbl="node1" presStyleIdx="4" presStyleCnt="6">
        <dgm:presLayoutVars>
          <dgm:bulletEnabled val="1"/>
        </dgm:presLayoutVars>
      </dgm:prSet>
      <dgm:spPr/>
      <dgm:t>
        <a:bodyPr/>
        <a:lstStyle/>
        <a:p>
          <a:endParaRPr lang="en-US"/>
        </a:p>
      </dgm:t>
    </dgm:pt>
    <dgm:pt modelId="{DA0BD51A-4725-1741-A71C-097FD84AC0A9}" type="pres">
      <dgm:prSet presAssocID="{CE7B0D63-1674-1C45-9133-82D558D99B91}" presName="parTrans" presStyleLbl="bgSibTrans2D1" presStyleIdx="5" presStyleCnt="6"/>
      <dgm:spPr/>
      <dgm:t>
        <a:bodyPr/>
        <a:lstStyle/>
        <a:p>
          <a:endParaRPr lang="en-US"/>
        </a:p>
      </dgm:t>
    </dgm:pt>
    <dgm:pt modelId="{93FA0169-048B-5E47-A2A3-7CC392018775}" type="pres">
      <dgm:prSet presAssocID="{13FCC9B2-2D59-B541-8876-7CB50D0AF2B4}" presName="node" presStyleLbl="node1" presStyleIdx="5" presStyleCnt="6">
        <dgm:presLayoutVars>
          <dgm:bulletEnabled val="1"/>
        </dgm:presLayoutVars>
      </dgm:prSet>
      <dgm:spPr/>
      <dgm:t>
        <a:bodyPr/>
        <a:lstStyle/>
        <a:p>
          <a:endParaRPr lang="en-US"/>
        </a:p>
      </dgm:t>
    </dgm:pt>
  </dgm:ptLst>
  <dgm:cxnLst>
    <dgm:cxn modelId="{9632B5BD-44AC-9740-9483-5152E6E6262A}" type="presOf" srcId="{BD663FAA-9DBF-6B42-8033-F590F985581D}" destId="{584AE0D8-7A94-F544-A5E2-CABF9084CA59}" srcOrd="0" destOrd="0" presId="urn:microsoft.com/office/officeart/2005/8/layout/radial4"/>
    <dgm:cxn modelId="{69739E80-5B7F-D446-B049-FB23DEA66024}" type="presOf" srcId="{9BC3E2AF-49AA-CB4F-B00D-DB214056373D}" destId="{BD648B68-1F48-094B-824E-72656912953A}" srcOrd="0" destOrd="0" presId="urn:microsoft.com/office/officeart/2005/8/layout/radial4"/>
    <dgm:cxn modelId="{DE9EACB3-6DEA-BE4A-81D2-FBB2450B4F5A}" type="presOf" srcId="{64B5496A-DB9B-9144-B0EE-CBBCC7834C15}" destId="{48B58A69-C90B-4F47-8E46-61844FAA1FC6}" srcOrd="0" destOrd="0" presId="urn:microsoft.com/office/officeart/2005/8/layout/radial4"/>
    <dgm:cxn modelId="{2533CE3B-CEA1-1247-A60B-AB52E9F7D524}" type="presOf" srcId="{533709AA-DF11-E14B-83B0-2C545472ECC9}" destId="{D0B0BB4C-FABE-7C4A-9D06-6D57C58B757A}" srcOrd="0" destOrd="0" presId="urn:microsoft.com/office/officeart/2005/8/layout/radial4"/>
    <dgm:cxn modelId="{0D93BDE9-FA32-1241-ACC7-2527541AC5FB}" type="presOf" srcId="{19E44BA0-F0A4-9743-BFC6-E0396DBB3405}" destId="{57B4D6C1-90BA-AD41-ADF9-F7B44D3CB0E1}" srcOrd="0" destOrd="0" presId="urn:microsoft.com/office/officeart/2005/8/layout/radial4"/>
    <dgm:cxn modelId="{8C087308-0358-914D-A915-785E8AA67A80}" type="presOf" srcId="{E566AD6B-66F3-9646-BCD0-773F0464775A}" destId="{E8D9D327-099D-0E48-842E-B48EF3F01C80}" srcOrd="0" destOrd="0" presId="urn:microsoft.com/office/officeart/2005/8/layout/radial4"/>
    <dgm:cxn modelId="{7F2B7D20-6E17-E54F-B1DC-7874097DA3AE}" srcId="{533709AA-DF11-E14B-83B0-2C545472ECC9}" destId="{13FCC9B2-2D59-B541-8876-7CB50D0AF2B4}" srcOrd="5" destOrd="0" parTransId="{CE7B0D63-1674-1C45-9133-82D558D99B91}" sibTransId="{1A09CB0D-B940-BD42-BA05-F321806AE87B}"/>
    <dgm:cxn modelId="{B105C97B-800C-1647-BD0D-410A64FB8679}" srcId="{9BC3E2AF-49AA-CB4F-B00D-DB214056373D}" destId="{533709AA-DF11-E14B-83B0-2C545472ECC9}" srcOrd="0" destOrd="0" parTransId="{A3686BBF-D93E-B24B-ADF5-D254280F8BEE}" sibTransId="{23C444FF-7658-5C43-A116-D09675B33D0A}"/>
    <dgm:cxn modelId="{004D217A-129F-B14D-B968-A5F43F52B557}" type="presOf" srcId="{568C6B41-6D37-004C-BAF6-1F7623D766D5}" destId="{EA1F5A24-E42E-2642-9980-9E201051003A}" srcOrd="0" destOrd="0" presId="urn:microsoft.com/office/officeart/2005/8/layout/radial4"/>
    <dgm:cxn modelId="{D2DE4514-BF6D-8F40-84AB-B519C3EF78E6}" type="presOf" srcId="{C44E3244-8079-3E4A-B1D6-6C9C34617141}" destId="{F74944D6-A009-F84A-B70F-E9A07386E78F}" srcOrd="0" destOrd="0" presId="urn:microsoft.com/office/officeart/2005/8/layout/radial4"/>
    <dgm:cxn modelId="{D88434BD-B69E-054A-A521-50AC6DF129B4}" type="presOf" srcId="{13FCC9B2-2D59-B541-8876-7CB50D0AF2B4}" destId="{93FA0169-048B-5E47-A2A3-7CC392018775}" srcOrd="0" destOrd="0" presId="urn:microsoft.com/office/officeart/2005/8/layout/radial4"/>
    <dgm:cxn modelId="{9F346EF7-9A30-C54B-BB8C-1BFF02A9947B}" type="presOf" srcId="{9D93556F-2743-6043-AE28-BAAD79E4A3F1}" destId="{70743873-FC57-5346-BFA3-A8043843FB02}" srcOrd="0" destOrd="0" presId="urn:microsoft.com/office/officeart/2005/8/layout/radial4"/>
    <dgm:cxn modelId="{E412E98A-5F25-E84C-BB5A-29AB9D2836D8}" srcId="{533709AA-DF11-E14B-83B0-2C545472ECC9}" destId="{5671A7E4-8F5C-8C40-92C6-1EEFC12964B3}" srcOrd="0" destOrd="0" parTransId="{19E44BA0-F0A4-9743-BFC6-E0396DBB3405}" sibTransId="{E8B74133-3964-4D46-B7CC-0ECFA69398DA}"/>
    <dgm:cxn modelId="{529572A0-843E-074D-AD91-BC2462CB9327}" type="presOf" srcId="{8BA16C0C-F136-0F45-9514-69095725DCD8}" destId="{9C686155-6C0B-DC4D-919E-8C2434FB9A62}" srcOrd="0" destOrd="0" presId="urn:microsoft.com/office/officeart/2005/8/layout/radial4"/>
    <dgm:cxn modelId="{F326C57C-3009-B744-9EF7-F34F649F5B05}" type="presOf" srcId="{5A7E1803-5688-E44D-8BD6-4273C446316C}" destId="{1E4B7B0D-8640-684D-8E03-7E82B7AA6147}" srcOrd="0" destOrd="0" presId="urn:microsoft.com/office/officeart/2005/8/layout/radial4"/>
    <dgm:cxn modelId="{4D55D5D4-7676-E447-B8CC-965917A3413F}" srcId="{533709AA-DF11-E14B-83B0-2C545472ECC9}" destId="{9D93556F-2743-6043-AE28-BAAD79E4A3F1}" srcOrd="3" destOrd="0" parTransId="{64B5496A-DB9B-9144-B0EE-CBBCC7834C15}" sibTransId="{E80D9594-A18F-3546-939D-495764961A84}"/>
    <dgm:cxn modelId="{56B80295-48F7-BE41-BDD5-CA712AAA5E79}" type="presOf" srcId="{CE7B0D63-1674-1C45-9133-82D558D99B91}" destId="{DA0BD51A-4725-1741-A71C-097FD84AC0A9}" srcOrd="0" destOrd="0" presId="urn:microsoft.com/office/officeart/2005/8/layout/radial4"/>
    <dgm:cxn modelId="{94D3FEAA-26D6-6D49-B778-EA935F539805}" srcId="{533709AA-DF11-E14B-83B0-2C545472ECC9}" destId="{C44E3244-8079-3E4A-B1D6-6C9C34617141}" srcOrd="1" destOrd="0" parTransId="{BD663FAA-9DBF-6B42-8033-F590F985581D}" sibTransId="{29703000-E7CB-1246-85E9-87C85796D338}"/>
    <dgm:cxn modelId="{342B4E56-D262-FC4D-B080-6A850AC6AB5E}" srcId="{533709AA-DF11-E14B-83B0-2C545472ECC9}" destId="{5A7E1803-5688-E44D-8BD6-4273C446316C}" srcOrd="4" destOrd="0" parTransId="{8BA16C0C-F136-0F45-9514-69095725DCD8}" sibTransId="{81F24051-2765-0748-BC16-DD03B1EB78CB}"/>
    <dgm:cxn modelId="{718ECE3F-24C4-A346-BA34-3DC2351AC8F7}" type="presOf" srcId="{5671A7E4-8F5C-8C40-92C6-1EEFC12964B3}" destId="{1FB2A99B-2D65-B740-BA36-72F11498A909}" srcOrd="0" destOrd="0" presId="urn:microsoft.com/office/officeart/2005/8/layout/radial4"/>
    <dgm:cxn modelId="{2C4959C4-2DAF-C04D-AF30-CF612C8BD344}" srcId="{533709AA-DF11-E14B-83B0-2C545472ECC9}" destId="{E566AD6B-66F3-9646-BCD0-773F0464775A}" srcOrd="2" destOrd="0" parTransId="{568C6B41-6D37-004C-BAF6-1F7623D766D5}" sibTransId="{7780E855-9556-A841-89B0-4C890E8C715B}"/>
    <dgm:cxn modelId="{3EB5D3BC-B84B-5E4B-81D2-4D3DAAC06D3B}" type="presParOf" srcId="{BD648B68-1F48-094B-824E-72656912953A}" destId="{D0B0BB4C-FABE-7C4A-9D06-6D57C58B757A}" srcOrd="0" destOrd="0" presId="urn:microsoft.com/office/officeart/2005/8/layout/radial4"/>
    <dgm:cxn modelId="{7B8946FC-3BC5-5844-BE9C-FAE50033CC3E}" type="presParOf" srcId="{BD648B68-1F48-094B-824E-72656912953A}" destId="{57B4D6C1-90BA-AD41-ADF9-F7B44D3CB0E1}" srcOrd="1" destOrd="0" presId="urn:microsoft.com/office/officeart/2005/8/layout/radial4"/>
    <dgm:cxn modelId="{28508DF7-64CF-8144-9960-59453E72724E}" type="presParOf" srcId="{BD648B68-1F48-094B-824E-72656912953A}" destId="{1FB2A99B-2D65-B740-BA36-72F11498A909}" srcOrd="2" destOrd="0" presId="urn:microsoft.com/office/officeart/2005/8/layout/radial4"/>
    <dgm:cxn modelId="{E9EB3085-9733-D94F-97A5-CC9E2F2F38ED}" type="presParOf" srcId="{BD648B68-1F48-094B-824E-72656912953A}" destId="{584AE0D8-7A94-F544-A5E2-CABF9084CA59}" srcOrd="3" destOrd="0" presId="urn:microsoft.com/office/officeart/2005/8/layout/radial4"/>
    <dgm:cxn modelId="{D4A875C7-E9F9-4B41-8E66-976D1FDBF04C}" type="presParOf" srcId="{BD648B68-1F48-094B-824E-72656912953A}" destId="{F74944D6-A009-F84A-B70F-E9A07386E78F}" srcOrd="4" destOrd="0" presId="urn:microsoft.com/office/officeart/2005/8/layout/radial4"/>
    <dgm:cxn modelId="{6F479006-54D7-034F-91F7-865FC0EDFAB4}" type="presParOf" srcId="{BD648B68-1F48-094B-824E-72656912953A}" destId="{EA1F5A24-E42E-2642-9980-9E201051003A}" srcOrd="5" destOrd="0" presId="urn:microsoft.com/office/officeart/2005/8/layout/radial4"/>
    <dgm:cxn modelId="{2352391C-A8D8-A147-8310-796C60017D12}" type="presParOf" srcId="{BD648B68-1F48-094B-824E-72656912953A}" destId="{E8D9D327-099D-0E48-842E-B48EF3F01C80}" srcOrd="6" destOrd="0" presId="urn:microsoft.com/office/officeart/2005/8/layout/radial4"/>
    <dgm:cxn modelId="{C30D6EB0-159B-9047-8CB1-C030B5C1142D}" type="presParOf" srcId="{BD648B68-1F48-094B-824E-72656912953A}" destId="{48B58A69-C90B-4F47-8E46-61844FAA1FC6}" srcOrd="7" destOrd="0" presId="urn:microsoft.com/office/officeart/2005/8/layout/radial4"/>
    <dgm:cxn modelId="{581666AB-124C-0A45-84F0-2621B94578F5}" type="presParOf" srcId="{BD648B68-1F48-094B-824E-72656912953A}" destId="{70743873-FC57-5346-BFA3-A8043843FB02}" srcOrd="8" destOrd="0" presId="urn:microsoft.com/office/officeart/2005/8/layout/radial4"/>
    <dgm:cxn modelId="{9904E554-503E-A348-B6B6-DE4157357FCB}" type="presParOf" srcId="{BD648B68-1F48-094B-824E-72656912953A}" destId="{9C686155-6C0B-DC4D-919E-8C2434FB9A62}" srcOrd="9" destOrd="0" presId="urn:microsoft.com/office/officeart/2005/8/layout/radial4"/>
    <dgm:cxn modelId="{BD98C344-579A-9E43-B483-0567BC1D1EF7}" type="presParOf" srcId="{BD648B68-1F48-094B-824E-72656912953A}" destId="{1E4B7B0D-8640-684D-8E03-7E82B7AA6147}" srcOrd="10" destOrd="0" presId="urn:microsoft.com/office/officeart/2005/8/layout/radial4"/>
    <dgm:cxn modelId="{3512143E-636B-F34B-A5C8-7441745005AD}" type="presParOf" srcId="{BD648B68-1F48-094B-824E-72656912953A}" destId="{DA0BD51A-4725-1741-A71C-097FD84AC0A9}" srcOrd="11" destOrd="0" presId="urn:microsoft.com/office/officeart/2005/8/layout/radial4"/>
    <dgm:cxn modelId="{EC8B79B1-190F-4443-B990-263EE3777D8C}" type="presParOf" srcId="{BD648B68-1F48-094B-824E-72656912953A}" destId="{93FA0169-048B-5E47-A2A3-7CC392018775}"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F01665-7320-D14C-A92E-83220293E623}" type="doc">
      <dgm:prSet loTypeId="urn:microsoft.com/office/officeart/2005/8/layout/hProcess11" loCatId="" qsTypeId="urn:microsoft.com/office/officeart/2005/8/quickstyle/simple4" qsCatId="simple" csTypeId="urn:microsoft.com/office/officeart/2005/8/colors/accent1_2" csCatId="accent1" phldr="1"/>
      <dgm:spPr/>
      <dgm:t>
        <a:bodyPr/>
        <a:lstStyle/>
        <a:p>
          <a:endParaRPr lang="en-US"/>
        </a:p>
      </dgm:t>
    </dgm:pt>
    <dgm:pt modelId="{242622E4-53EA-3C49-B4A9-7EE89E582A52}">
      <dgm:prSet phldrT="[Text]"/>
      <dgm:spPr/>
      <dgm:t>
        <a:bodyPr/>
        <a:lstStyle/>
        <a:p>
          <a:r>
            <a:rPr lang="en-US" dirty="0"/>
            <a:t>VL Ordered</a:t>
          </a:r>
        </a:p>
      </dgm:t>
    </dgm:pt>
    <dgm:pt modelId="{44A215E0-AC0C-D144-93F6-DB5B5317F374}" type="parTrans" cxnId="{C03E6C8F-D2B7-BF4D-84FC-E8DC3D4F6583}">
      <dgm:prSet/>
      <dgm:spPr/>
      <dgm:t>
        <a:bodyPr/>
        <a:lstStyle/>
        <a:p>
          <a:endParaRPr lang="en-US"/>
        </a:p>
      </dgm:t>
    </dgm:pt>
    <dgm:pt modelId="{99094CD1-03B6-204D-AD5D-61ADB4285FCA}" type="sibTrans" cxnId="{C03E6C8F-D2B7-BF4D-84FC-E8DC3D4F6583}">
      <dgm:prSet/>
      <dgm:spPr/>
      <dgm:t>
        <a:bodyPr/>
        <a:lstStyle/>
        <a:p>
          <a:endParaRPr lang="en-US"/>
        </a:p>
      </dgm:t>
    </dgm:pt>
    <dgm:pt modelId="{47D163CC-5399-B94A-9FC1-2C747A98370D}">
      <dgm:prSet phldrT="[Text]"/>
      <dgm:spPr/>
      <dgm:t>
        <a:bodyPr/>
        <a:lstStyle/>
        <a:p>
          <a:r>
            <a:rPr lang="en-US" dirty="0"/>
            <a:t>VL Results</a:t>
          </a:r>
          <a:r>
            <a:rPr lang="en-US" baseline="0" dirty="0"/>
            <a:t> reported</a:t>
          </a:r>
          <a:endParaRPr lang="en-US" dirty="0"/>
        </a:p>
      </dgm:t>
    </dgm:pt>
    <dgm:pt modelId="{E8DF3DEA-115B-0749-81E6-983FD98D79B4}" type="parTrans" cxnId="{636B96A5-3990-0C4F-8C2F-709AC6816EE3}">
      <dgm:prSet/>
      <dgm:spPr/>
      <dgm:t>
        <a:bodyPr/>
        <a:lstStyle/>
        <a:p>
          <a:endParaRPr lang="en-US"/>
        </a:p>
      </dgm:t>
    </dgm:pt>
    <dgm:pt modelId="{F2C2C0EB-B78B-514C-8EAA-E348D7082ED0}" type="sibTrans" cxnId="{636B96A5-3990-0C4F-8C2F-709AC6816EE3}">
      <dgm:prSet/>
      <dgm:spPr/>
      <dgm:t>
        <a:bodyPr/>
        <a:lstStyle/>
        <a:p>
          <a:endParaRPr lang="en-US"/>
        </a:p>
      </dgm:t>
    </dgm:pt>
    <dgm:pt modelId="{19C21BD0-6724-6049-9B58-3020054E501B}">
      <dgm:prSet phldrT="[Text]"/>
      <dgm:spPr/>
      <dgm:t>
        <a:bodyPr/>
        <a:lstStyle/>
        <a:p>
          <a:r>
            <a:rPr lang="en-US" dirty="0"/>
            <a:t>Appointments-</a:t>
          </a:r>
          <a:r>
            <a:rPr lang="en-US" baseline="0" dirty="0"/>
            <a:t>  No results mentioned</a:t>
          </a:r>
          <a:endParaRPr lang="en-US" dirty="0"/>
        </a:p>
      </dgm:t>
    </dgm:pt>
    <dgm:pt modelId="{B84C9E8B-3AC2-F648-BB02-91E8253E0AFA}" type="parTrans" cxnId="{1CAD7909-9E59-3D48-A901-7B8619D78644}">
      <dgm:prSet/>
      <dgm:spPr/>
      <dgm:t>
        <a:bodyPr/>
        <a:lstStyle/>
        <a:p>
          <a:endParaRPr lang="en-US"/>
        </a:p>
      </dgm:t>
    </dgm:pt>
    <dgm:pt modelId="{5BDFA96C-BBCE-0849-A727-DE168EEC7D55}" type="sibTrans" cxnId="{1CAD7909-9E59-3D48-A901-7B8619D78644}">
      <dgm:prSet/>
      <dgm:spPr/>
      <dgm:t>
        <a:bodyPr/>
        <a:lstStyle/>
        <a:p>
          <a:endParaRPr lang="en-US"/>
        </a:p>
      </dgm:t>
    </dgm:pt>
    <dgm:pt modelId="{8F97D2A1-A7B6-B047-9419-F5EE9053CC1E}">
      <dgm:prSet phldrT="[Text]"/>
      <dgm:spPr/>
      <dgm:t>
        <a:bodyPr/>
        <a:lstStyle/>
        <a:p>
          <a:endParaRPr lang="en-US" dirty="0"/>
        </a:p>
      </dgm:t>
    </dgm:pt>
    <dgm:pt modelId="{BE2AA1F0-150C-2B42-9BCD-B7CA41D8AA08}" type="parTrans" cxnId="{E7CCEC73-F6F2-8649-A65F-7AA57A716716}">
      <dgm:prSet/>
      <dgm:spPr/>
      <dgm:t>
        <a:bodyPr/>
        <a:lstStyle/>
        <a:p>
          <a:endParaRPr lang="en-US"/>
        </a:p>
      </dgm:t>
    </dgm:pt>
    <dgm:pt modelId="{25211D1B-8C71-2040-BE91-AA7216A5330D}" type="sibTrans" cxnId="{E7CCEC73-F6F2-8649-A65F-7AA57A716716}">
      <dgm:prSet/>
      <dgm:spPr/>
      <dgm:t>
        <a:bodyPr/>
        <a:lstStyle/>
        <a:p>
          <a:endParaRPr lang="en-US"/>
        </a:p>
      </dgm:t>
    </dgm:pt>
    <dgm:pt modelId="{533B72C0-B700-B54C-BE06-4D2ADA1AFCC6}">
      <dgm:prSet phldrT="[Text]"/>
      <dgm:spPr/>
      <dgm:t>
        <a:bodyPr/>
        <a:lstStyle/>
        <a:p>
          <a:r>
            <a:rPr lang="en-US" dirty="0"/>
            <a:t>Appointment</a:t>
          </a:r>
          <a:r>
            <a:rPr lang="en-US" baseline="0" dirty="0"/>
            <a:t> / VL results noted; Submit request for 2</a:t>
          </a:r>
          <a:r>
            <a:rPr lang="en-US" baseline="30000" dirty="0"/>
            <a:t>nd</a:t>
          </a:r>
          <a:r>
            <a:rPr lang="en-US" baseline="0" dirty="0"/>
            <a:t> line </a:t>
          </a:r>
          <a:r>
            <a:rPr lang="en-US" baseline="0" dirty="0" err="1"/>
            <a:t>Tx</a:t>
          </a:r>
          <a:endParaRPr lang="en-US" dirty="0"/>
        </a:p>
      </dgm:t>
    </dgm:pt>
    <dgm:pt modelId="{F5605853-3798-254F-A760-9E4A88C5478B}" type="parTrans" cxnId="{DD977A59-8376-EE42-8CFD-2A77C84780A3}">
      <dgm:prSet/>
      <dgm:spPr/>
      <dgm:t>
        <a:bodyPr/>
        <a:lstStyle/>
        <a:p>
          <a:endParaRPr lang="en-US"/>
        </a:p>
      </dgm:t>
    </dgm:pt>
    <dgm:pt modelId="{15DFFAF8-13F8-194B-A41F-3439F558409C}" type="sibTrans" cxnId="{DD977A59-8376-EE42-8CFD-2A77C84780A3}">
      <dgm:prSet/>
      <dgm:spPr/>
      <dgm:t>
        <a:bodyPr/>
        <a:lstStyle/>
        <a:p>
          <a:endParaRPr lang="en-US"/>
        </a:p>
      </dgm:t>
    </dgm:pt>
    <dgm:pt modelId="{5971C346-A3D5-3047-BB96-4A55502C510E}">
      <dgm:prSet phldrT="[Text]"/>
      <dgm:spPr/>
      <dgm:t>
        <a:bodyPr/>
        <a:lstStyle/>
        <a:p>
          <a:r>
            <a:rPr lang="en-US" dirty="0"/>
            <a:t>Committee</a:t>
          </a:r>
          <a:r>
            <a:rPr lang="en-US" baseline="0" dirty="0"/>
            <a:t> denies request to switch to 2</a:t>
          </a:r>
          <a:r>
            <a:rPr lang="en-US" baseline="30000" dirty="0"/>
            <a:t>nd</a:t>
          </a:r>
          <a:r>
            <a:rPr lang="en-US" baseline="0" dirty="0"/>
            <a:t> line </a:t>
          </a:r>
          <a:r>
            <a:rPr lang="en-US" baseline="0" dirty="0" err="1"/>
            <a:t>Tx</a:t>
          </a:r>
          <a:endParaRPr lang="en-US" dirty="0"/>
        </a:p>
      </dgm:t>
    </dgm:pt>
    <dgm:pt modelId="{96DA8A94-0AF6-9748-94EB-F725287CD6BD}" type="parTrans" cxnId="{F2920E62-E003-004E-95ED-0A33B6D15781}">
      <dgm:prSet/>
      <dgm:spPr/>
      <dgm:t>
        <a:bodyPr/>
        <a:lstStyle/>
        <a:p>
          <a:endParaRPr lang="en-US"/>
        </a:p>
      </dgm:t>
    </dgm:pt>
    <dgm:pt modelId="{3FFF8FA8-AB00-924F-BA8C-AEBA4E6D08BC}" type="sibTrans" cxnId="{F2920E62-E003-004E-95ED-0A33B6D15781}">
      <dgm:prSet/>
      <dgm:spPr/>
      <dgm:t>
        <a:bodyPr/>
        <a:lstStyle/>
        <a:p>
          <a:endParaRPr lang="en-US"/>
        </a:p>
      </dgm:t>
    </dgm:pt>
    <dgm:pt modelId="{7FA3D420-F05E-7D4D-9956-2931F049D8A0}">
      <dgm:prSet/>
      <dgm:spPr/>
      <dgm:t>
        <a:bodyPr/>
        <a:lstStyle/>
        <a:p>
          <a:r>
            <a:rPr lang="en-US" dirty="0"/>
            <a:t>Next</a:t>
          </a:r>
          <a:r>
            <a:rPr lang="en-US" baseline="0" dirty="0"/>
            <a:t> Appointment/ 2nd VL?</a:t>
          </a:r>
          <a:endParaRPr lang="en-US" dirty="0"/>
        </a:p>
      </dgm:t>
    </dgm:pt>
    <dgm:pt modelId="{02756C03-5CA3-2D42-BB82-EEDF5000984F}" type="parTrans" cxnId="{BABF8D90-57A0-A648-BC21-0F043C86B36D}">
      <dgm:prSet/>
      <dgm:spPr/>
      <dgm:t>
        <a:bodyPr/>
        <a:lstStyle/>
        <a:p>
          <a:endParaRPr lang="en-US"/>
        </a:p>
      </dgm:t>
    </dgm:pt>
    <dgm:pt modelId="{70FEB79C-0F4F-E742-82E6-DB6141392F6A}" type="sibTrans" cxnId="{BABF8D90-57A0-A648-BC21-0F043C86B36D}">
      <dgm:prSet/>
      <dgm:spPr/>
      <dgm:t>
        <a:bodyPr/>
        <a:lstStyle/>
        <a:p>
          <a:endParaRPr lang="en-US"/>
        </a:p>
      </dgm:t>
    </dgm:pt>
    <dgm:pt modelId="{E5990195-8024-FB4D-B759-0C2CA54F41C2}" type="pres">
      <dgm:prSet presAssocID="{DCF01665-7320-D14C-A92E-83220293E623}" presName="Name0" presStyleCnt="0">
        <dgm:presLayoutVars>
          <dgm:dir/>
          <dgm:resizeHandles val="exact"/>
        </dgm:presLayoutVars>
      </dgm:prSet>
      <dgm:spPr/>
      <dgm:t>
        <a:bodyPr/>
        <a:lstStyle/>
        <a:p>
          <a:endParaRPr lang="en-US"/>
        </a:p>
      </dgm:t>
    </dgm:pt>
    <dgm:pt modelId="{0E5B09FA-B9E7-B44E-A52B-B8E9D6F42ADA}" type="pres">
      <dgm:prSet presAssocID="{DCF01665-7320-D14C-A92E-83220293E623}" presName="arrow" presStyleLbl="bgShp" presStyleIdx="0" presStyleCnt="1" custScaleY="132775"/>
      <dgm:spPr/>
    </dgm:pt>
    <dgm:pt modelId="{20AC675B-7EB2-9348-BF6E-52B57BE33C9A}" type="pres">
      <dgm:prSet presAssocID="{DCF01665-7320-D14C-A92E-83220293E623}" presName="points" presStyleCnt="0"/>
      <dgm:spPr/>
    </dgm:pt>
    <dgm:pt modelId="{CE4512EA-058C-1744-AF97-4AFEEFFBBDF3}" type="pres">
      <dgm:prSet presAssocID="{242622E4-53EA-3C49-B4A9-7EE89E582A52}" presName="compositeA" presStyleCnt="0"/>
      <dgm:spPr/>
    </dgm:pt>
    <dgm:pt modelId="{0B1BEE1C-051D-B144-A224-C016B4899544}" type="pres">
      <dgm:prSet presAssocID="{242622E4-53EA-3C49-B4A9-7EE89E582A52}" presName="textA" presStyleLbl="revTx" presStyleIdx="0" presStyleCnt="7" custScaleX="93078" custScaleY="55502" custLinFactNeighborX="-4597" custLinFactNeighborY="23520">
        <dgm:presLayoutVars>
          <dgm:bulletEnabled val="1"/>
        </dgm:presLayoutVars>
      </dgm:prSet>
      <dgm:spPr/>
      <dgm:t>
        <a:bodyPr/>
        <a:lstStyle/>
        <a:p>
          <a:endParaRPr lang="en-US"/>
        </a:p>
      </dgm:t>
    </dgm:pt>
    <dgm:pt modelId="{305C8588-2560-8540-B210-0298D477D899}" type="pres">
      <dgm:prSet presAssocID="{242622E4-53EA-3C49-B4A9-7EE89E582A52}" presName="circleA" presStyleLbl="node1" presStyleIdx="0" presStyleCnt="7" custLinFactNeighborX="27132" custLinFactNeighborY="50773"/>
      <dgm:spPr/>
    </dgm:pt>
    <dgm:pt modelId="{F5DEFCE1-2162-514B-BC70-2672A5B530F1}" type="pres">
      <dgm:prSet presAssocID="{242622E4-53EA-3C49-B4A9-7EE89E582A52}" presName="spaceA" presStyleCnt="0"/>
      <dgm:spPr/>
    </dgm:pt>
    <dgm:pt modelId="{B53EAC9A-85DE-6142-94FB-08681C5B8262}" type="pres">
      <dgm:prSet presAssocID="{99094CD1-03B6-204D-AD5D-61ADB4285FCA}" presName="space" presStyleCnt="0"/>
      <dgm:spPr/>
    </dgm:pt>
    <dgm:pt modelId="{D50C5D42-311D-EC43-B6FC-EE81B219675E}" type="pres">
      <dgm:prSet presAssocID="{47D163CC-5399-B94A-9FC1-2C747A98370D}" presName="compositeB" presStyleCnt="0"/>
      <dgm:spPr/>
    </dgm:pt>
    <dgm:pt modelId="{35015555-4356-1143-AE9B-D23617F05AF6}" type="pres">
      <dgm:prSet presAssocID="{47D163CC-5399-B94A-9FC1-2C747A98370D}" presName="textB" presStyleLbl="revTx" presStyleIdx="1" presStyleCnt="7" custScaleX="95188" custScaleY="65289" custLinFactY="-65375" custLinFactNeighborX="-54990" custLinFactNeighborY="-100000">
        <dgm:presLayoutVars>
          <dgm:bulletEnabled val="1"/>
        </dgm:presLayoutVars>
      </dgm:prSet>
      <dgm:spPr/>
      <dgm:t>
        <a:bodyPr/>
        <a:lstStyle/>
        <a:p>
          <a:endParaRPr lang="en-US"/>
        </a:p>
      </dgm:t>
    </dgm:pt>
    <dgm:pt modelId="{EACF85D7-B403-504F-B81C-96CC9B8A3C58}" type="pres">
      <dgm:prSet presAssocID="{47D163CC-5399-B94A-9FC1-2C747A98370D}" presName="circleB" presStyleLbl="node1" presStyleIdx="1" presStyleCnt="7" custLinFactX="-91080" custLinFactNeighborX="-100000" custLinFactNeighborY="-28436"/>
      <dgm:spPr/>
    </dgm:pt>
    <dgm:pt modelId="{8FDF1B3A-391A-DA49-9C1C-0F9DC72BC46B}" type="pres">
      <dgm:prSet presAssocID="{47D163CC-5399-B94A-9FC1-2C747A98370D}" presName="spaceB" presStyleCnt="0"/>
      <dgm:spPr/>
    </dgm:pt>
    <dgm:pt modelId="{9C85FDA7-172E-0A43-ADBD-8B148B4EB22E}" type="pres">
      <dgm:prSet presAssocID="{F2C2C0EB-B78B-514C-8EAA-E348D7082ED0}" presName="space" presStyleCnt="0"/>
      <dgm:spPr/>
    </dgm:pt>
    <dgm:pt modelId="{22B5AEC4-6164-A440-A453-D5BC0D676B8A}" type="pres">
      <dgm:prSet presAssocID="{19C21BD0-6724-6049-9B58-3020054E501B}" presName="compositeA" presStyleCnt="0"/>
      <dgm:spPr/>
    </dgm:pt>
    <dgm:pt modelId="{88772F1F-A930-B546-B82D-9EE41F8E2099}" type="pres">
      <dgm:prSet presAssocID="{19C21BD0-6724-6049-9B58-3020054E501B}" presName="textA" presStyleLbl="revTx" presStyleIdx="2" presStyleCnt="7" custScaleY="77752" custLinFactNeighborX="-80925" custLinFactNeighborY="-5312">
        <dgm:presLayoutVars>
          <dgm:bulletEnabled val="1"/>
        </dgm:presLayoutVars>
      </dgm:prSet>
      <dgm:spPr/>
      <dgm:t>
        <a:bodyPr/>
        <a:lstStyle/>
        <a:p>
          <a:endParaRPr lang="en-US"/>
        </a:p>
      </dgm:t>
    </dgm:pt>
    <dgm:pt modelId="{6552A33A-CD3D-E449-AAB8-44B745F48E7D}" type="pres">
      <dgm:prSet presAssocID="{19C21BD0-6724-6049-9B58-3020054E501B}" presName="circleA" presStyleLbl="node1" presStyleIdx="2" presStyleCnt="7" custLinFactX="-172424" custLinFactNeighborX="-200000" custLinFactNeighborY="24601"/>
      <dgm:spPr/>
    </dgm:pt>
    <dgm:pt modelId="{AF2464BA-7163-9047-A55A-51EC9DF710BE}" type="pres">
      <dgm:prSet presAssocID="{19C21BD0-6724-6049-9B58-3020054E501B}" presName="spaceA" presStyleCnt="0"/>
      <dgm:spPr/>
    </dgm:pt>
    <dgm:pt modelId="{DB736985-0DFB-3F4B-92C2-372BBA3A1F14}" type="pres">
      <dgm:prSet presAssocID="{5BDFA96C-BBCE-0849-A727-DE168EEC7D55}" presName="space" presStyleCnt="0"/>
      <dgm:spPr/>
    </dgm:pt>
    <dgm:pt modelId="{D07CF353-AF10-DD45-9F2F-C799E5B061C3}" type="pres">
      <dgm:prSet presAssocID="{8F97D2A1-A7B6-B047-9419-F5EE9053CC1E}" presName="compositeB" presStyleCnt="0"/>
      <dgm:spPr/>
    </dgm:pt>
    <dgm:pt modelId="{1965537F-C6A5-2846-896A-1B3DF3E2BBD7}" type="pres">
      <dgm:prSet presAssocID="{8F97D2A1-A7B6-B047-9419-F5EE9053CC1E}" presName="textB" presStyleLbl="revTx" presStyleIdx="3" presStyleCnt="7" custScaleY="73989" custLinFactX="-44938" custLinFactY="-57866" custLinFactNeighborX="-100000" custLinFactNeighborY="-100000">
        <dgm:presLayoutVars>
          <dgm:bulletEnabled val="1"/>
        </dgm:presLayoutVars>
      </dgm:prSet>
      <dgm:spPr/>
      <dgm:t>
        <a:bodyPr/>
        <a:lstStyle/>
        <a:p>
          <a:endParaRPr lang="en-US"/>
        </a:p>
      </dgm:t>
    </dgm:pt>
    <dgm:pt modelId="{7AA023F9-3A31-E24A-93AD-4CA0AAFDF121}" type="pres">
      <dgm:prSet presAssocID="{8F97D2A1-A7B6-B047-9419-F5EE9053CC1E}" presName="circleB" presStyleLbl="node1" presStyleIdx="3" presStyleCnt="7" custLinFactX="-276640" custLinFactNeighborX="-300000" custLinFactNeighborY="-23658"/>
      <dgm:spPr/>
    </dgm:pt>
    <dgm:pt modelId="{6BF78A0C-D963-B847-A67E-6C0267DED79F}" type="pres">
      <dgm:prSet presAssocID="{8F97D2A1-A7B6-B047-9419-F5EE9053CC1E}" presName="spaceB" presStyleCnt="0"/>
      <dgm:spPr/>
    </dgm:pt>
    <dgm:pt modelId="{437C5CDE-3AF9-874F-874A-11C1AB490C73}" type="pres">
      <dgm:prSet presAssocID="{25211D1B-8C71-2040-BE91-AA7216A5330D}" presName="space" presStyleCnt="0"/>
      <dgm:spPr/>
    </dgm:pt>
    <dgm:pt modelId="{CDF5E005-3C79-F142-8A38-B2AF4ECD597E}" type="pres">
      <dgm:prSet presAssocID="{533B72C0-B700-B54C-BE06-4D2ADA1AFCC6}" presName="compositeA" presStyleCnt="0"/>
      <dgm:spPr/>
    </dgm:pt>
    <dgm:pt modelId="{9F9E3BEE-27B7-8240-B5AF-8A9E14200BAB}" type="pres">
      <dgm:prSet presAssocID="{533B72C0-B700-B54C-BE06-4D2ADA1AFCC6}" presName="textA" presStyleLbl="revTx" presStyleIdx="4" presStyleCnt="7" custScaleY="76381" custLinFactNeighborX="50368" custLinFactNeighborY="4443">
        <dgm:presLayoutVars>
          <dgm:bulletEnabled val="1"/>
        </dgm:presLayoutVars>
      </dgm:prSet>
      <dgm:spPr/>
      <dgm:t>
        <a:bodyPr/>
        <a:lstStyle/>
        <a:p>
          <a:endParaRPr lang="en-US"/>
        </a:p>
      </dgm:t>
    </dgm:pt>
    <dgm:pt modelId="{344E46CE-58DC-8544-8DC7-5FA2681E1584}" type="pres">
      <dgm:prSet presAssocID="{533B72C0-B700-B54C-BE06-4D2ADA1AFCC6}" presName="circleA" presStyleLbl="node1" presStyleIdx="4" presStyleCnt="7" custLinFactX="154888" custLinFactNeighborX="200000" custLinFactNeighborY="23278"/>
      <dgm:spPr/>
    </dgm:pt>
    <dgm:pt modelId="{93EA26D2-9D67-254A-9658-9F6D5AD39C08}" type="pres">
      <dgm:prSet presAssocID="{533B72C0-B700-B54C-BE06-4D2ADA1AFCC6}" presName="spaceA" presStyleCnt="0"/>
      <dgm:spPr/>
    </dgm:pt>
    <dgm:pt modelId="{37F97FA1-4778-894E-80C9-44D99941F407}" type="pres">
      <dgm:prSet presAssocID="{15DFFAF8-13F8-194B-A41F-3439F558409C}" presName="space" presStyleCnt="0"/>
      <dgm:spPr/>
    </dgm:pt>
    <dgm:pt modelId="{50752D22-53E1-0144-9831-B1943B1C3792}" type="pres">
      <dgm:prSet presAssocID="{5971C346-A3D5-3047-BB96-4A55502C510E}" presName="compositeB" presStyleCnt="0"/>
      <dgm:spPr/>
    </dgm:pt>
    <dgm:pt modelId="{3B745302-802E-274F-A333-6DBCB8DEDF22}" type="pres">
      <dgm:prSet presAssocID="{5971C346-A3D5-3047-BB96-4A55502C510E}" presName="textB" presStyleLbl="revTx" presStyleIdx="5" presStyleCnt="7" custScaleY="77468" custLinFactY="-67703" custLinFactNeighborX="51463" custLinFactNeighborY="-100000">
        <dgm:presLayoutVars>
          <dgm:bulletEnabled val="1"/>
        </dgm:presLayoutVars>
      </dgm:prSet>
      <dgm:spPr/>
      <dgm:t>
        <a:bodyPr/>
        <a:lstStyle/>
        <a:p>
          <a:endParaRPr lang="en-US"/>
        </a:p>
      </dgm:t>
    </dgm:pt>
    <dgm:pt modelId="{BC55F5DF-03A4-2240-9C98-2B8DBC5206E9}" type="pres">
      <dgm:prSet presAssocID="{5971C346-A3D5-3047-BB96-4A55502C510E}" presName="circleB" presStyleLbl="node1" presStyleIdx="5" presStyleCnt="7" custLinFactX="96320" custLinFactNeighborX="100000" custLinFactNeighborY="-22873"/>
      <dgm:spPr/>
    </dgm:pt>
    <dgm:pt modelId="{DD04E39C-3912-BB42-8461-AF9FD738A9F6}" type="pres">
      <dgm:prSet presAssocID="{5971C346-A3D5-3047-BB96-4A55502C510E}" presName="spaceB" presStyleCnt="0"/>
      <dgm:spPr/>
    </dgm:pt>
    <dgm:pt modelId="{E6449C82-A848-5A46-80DD-369BBF8F0BDF}" type="pres">
      <dgm:prSet presAssocID="{3FFF8FA8-AB00-924F-BA8C-AEBA4E6D08BC}" presName="space" presStyleCnt="0"/>
      <dgm:spPr/>
    </dgm:pt>
    <dgm:pt modelId="{9861C9EB-5183-6542-9EC4-A2A52FFA44B6}" type="pres">
      <dgm:prSet presAssocID="{7FA3D420-F05E-7D4D-9956-2931F049D8A0}" presName="compositeA" presStyleCnt="0"/>
      <dgm:spPr/>
    </dgm:pt>
    <dgm:pt modelId="{C8B833DA-E732-2244-AF35-957EDCFF85FE}" type="pres">
      <dgm:prSet presAssocID="{7FA3D420-F05E-7D4D-9956-2931F049D8A0}" presName="textA" presStyleLbl="revTx" presStyleIdx="6" presStyleCnt="7" custScaleY="76381" custLinFactNeighborX="15412" custLinFactNeighborY="11075">
        <dgm:presLayoutVars>
          <dgm:bulletEnabled val="1"/>
        </dgm:presLayoutVars>
      </dgm:prSet>
      <dgm:spPr/>
      <dgm:t>
        <a:bodyPr/>
        <a:lstStyle/>
        <a:p>
          <a:endParaRPr lang="en-US"/>
        </a:p>
      </dgm:t>
    </dgm:pt>
    <dgm:pt modelId="{ED353C9F-4176-DE4F-A9AD-013F3103E78E}" type="pres">
      <dgm:prSet presAssocID="{7FA3D420-F05E-7D4D-9956-2931F049D8A0}" presName="circleA" presStyleLbl="node1" presStyleIdx="6" presStyleCnt="7" custLinFactNeighborX="48704" custLinFactNeighborY="18220"/>
      <dgm:spPr/>
    </dgm:pt>
    <dgm:pt modelId="{7C5E65E2-BEDF-8A41-89A2-8C0BAFDDD8BB}" type="pres">
      <dgm:prSet presAssocID="{7FA3D420-F05E-7D4D-9956-2931F049D8A0}" presName="spaceA" presStyleCnt="0"/>
      <dgm:spPr/>
    </dgm:pt>
  </dgm:ptLst>
  <dgm:cxnLst>
    <dgm:cxn modelId="{85B6E2C7-BDF9-A040-AC31-F4BF70CCF5A1}" type="presOf" srcId="{533B72C0-B700-B54C-BE06-4D2ADA1AFCC6}" destId="{9F9E3BEE-27B7-8240-B5AF-8A9E14200BAB}" srcOrd="0" destOrd="0" presId="urn:microsoft.com/office/officeart/2005/8/layout/hProcess11"/>
    <dgm:cxn modelId="{34E239B2-D829-A34D-A367-C7015B73EB09}" type="presOf" srcId="{DCF01665-7320-D14C-A92E-83220293E623}" destId="{E5990195-8024-FB4D-B759-0C2CA54F41C2}" srcOrd="0" destOrd="0" presId="urn:microsoft.com/office/officeart/2005/8/layout/hProcess11"/>
    <dgm:cxn modelId="{DD977A59-8376-EE42-8CFD-2A77C84780A3}" srcId="{DCF01665-7320-D14C-A92E-83220293E623}" destId="{533B72C0-B700-B54C-BE06-4D2ADA1AFCC6}" srcOrd="4" destOrd="0" parTransId="{F5605853-3798-254F-A760-9E4A88C5478B}" sibTransId="{15DFFAF8-13F8-194B-A41F-3439F558409C}"/>
    <dgm:cxn modelId="{93A75A79-E520-0148-98E8-F4AD6A66D8EF}" type="presOf" srcId="{7FA3D420-F05E-7D4D-9956-2931F049D8A0}" destId="{C8B833DA-E732-2244-AF35-957EDCFF85FE}" srcOrd="0" destOrd="0" presId="urn:microsoft.com/office/officeart/2005/8/layout/hProcess11"/>
    <dgm:cxn modelId="{BABF8D90-57A0-A648-BC21-0F043C86B36D}" srcId="{DCF01665-7320-D14C-A92E-83220293E623}" destId="{7FA3D420-F05E-7D4D-9956-2931F049D8A0}" srcOrd="6" destOrd="0" parTransId="{02756C03-5CA3-2D42-BB82-EEDF5000984F}" sibTransId="{70FEB79C-0F4F-E742-82E6-DB6141392F6A}"/>
    <dgm:cxn modelId="{636B96A5-3990-0C4F-8C2F-709AC6816EE3}" srcId="{DCF01665-7320-D14C-A92E-83220293E623}" destId="{47D163CC-5399-B94A-9FC1-2C747A98370D}" srcOrd="1" destOrd="0" parTransId="{E8DF3DEA-115B-0749-81E6-983FD98D79B4}" sibTransId="{F2C2C0EB-B78B-514C-8EAA-E348D7082ED0}"/>
    <dgm:cxn modelId="{1CAD7909-9E59-3D48-A901-7B8619D78644}" srcId="{DCF01665-7320-D14C-A92E-83220293E623}" destId="{19C21BD0-6724-6049-9B58-3020054E501B}" srcOrd="2" destOrd="0" parTransId="{B84C9E8B-3AC2-F648-BB02-91E8253E0AFA}" sibTransId="{5BDFA96C-BBCE-0849-A727-DE168EEC7D55}"/>
    <dgm:cxn modelId="{0EF0D6F3-DC26-CE4B-B61C-1DF622279F03}" type="presOf" srcId="{8F97D2A1-A7B6-B047-9419-F5EE9053CC1E}" destId="{1965537F-C6A5-2846-896A-1B3DF3E2BBD7}" srcOrd="0" destOrd="0" presId="urn:microsoft.com/office/officeart/2005/8/layout/hProcess11"/>
    <dgm:cxn modelId="{A962C628-FAD1-9C4C-BE46-5EF93FC2904F}" type="presOf" srcId="{5971C346-A3D5-3047-BB96-4A55502C510E}" destId="{3B745302-802E-274F-A333-6DBCB8DEDF22}" srcOrd="0" destOrd="0" presId="urn:microsoft.com/office/officeart/2005/8/layout/hProcess11"/>
    <dgm:cxn modelId="{F2920E62-E003-004E-95ED-0A33B6D15781}" srcId="{DCF01665-7320-D14C-A92E-83220293E623}" destId="{5971C346-A3D5-3047-BB96-4A55502C510E}" srcOrd="5" destOrd="0" parTransId="{96DA8A94-0AF6-9748-94EB-F725287CD6BD}" sibTransId="{3FFF8FA8-AB00-924F-BA8C-AEBA4E6D08BC}"/>
    <dgm:cxn modelId="{C8A56B2A-3698-9843-8AA4-CD85BE716D01}" type="presOf" srcId="{19C21BD0-6724-6049-9B58-3020054E501B}" destId="{88772F1F-A930-B546-B82D-9EE41F8E2099}" srcOrd="0" destOrd="0" presId="urn:microsoft.com/office/officeart/2005/8/layout/hProcess11"/>
    <dgm:cxn modelId="{E7CCEC73-F6F2-8649-A65F-7AA57A716716}" srcId="{DCF01665-7320-D14C-A92E-83220293E623}" destId="{8F97D2A1-A7B6-B047-9419-F5EE9053CC1E}" srcOrd="3" destOrd="0" parTransId="{BE2AA1F0-150C-2B42-9BCD-B7CA41D8AA08}" sibTransId="{25211D1B-8C71-2040-BE91-AA7216A5330D}"/>
    <dgm:cxn modelId="{C03E6C8F-D2B7-BF4D-84FC-E8DC3D4F6583}" srcId="{DCF01665-7320-D14C-A92E-83220293E623}" destId="{242622E4-53EA-3C49-B4A9-7EE89E582A52}" srcOrd="0" destOrd="0" parTransId="{44A215E0-AC0C-D144-93F6-DB5B5317F374}" sibTransId="{99094CD1-03B6-204D-AD5D-61ADB4285FCA}"/>
    <dgm:cxn modelId="{14D42938-59CF-FB43-ABA8-69C15DD985DA}" type="presOf" srcId="{47D163CC-5399-B94A-9FC1-2C747A98370D}" destId="{35015555-4356-1143-AE9B-D23617F05AF6}" srcOrd="0" destOrd="0" presId="urn:microsoft.com/office/officeart/2005/8/layout/hProcess11"/>
    <dgm:cxn modelId="{E99111E5-2E04-6B4C-8B88-FC3C544CA5F4}" type="presOf" srcId="{242622E4-53EA-3C49-B4A9-7EE89E582A52}" destId="{0B1BEE1C-051D-B144-A224-C016B4899544}" srcOrd="0" destOrd="0" presId="urn:microsoft.com/office/officeart/2005/8/layout/hProcess11"/>
    <dgm:cxn modelId="{425F009D-7D05-D548-93AD-9A344749F351}" type="presParOf" srcId="{E5990195-8024-FB4D-B759-0C2CA54F41C2}" destId="{0E5B09FA-B9E7-B44E-A52B-B8E9D6F42ADA}" srcOrd="0" destOrd="0" presId="urn:microsoft.com/office/officeart/2005/8/layout/hProcess11"/>
    <dgm:cxn modelId="{2B1A3D01-5BE1-EC47-87A4-E0810ED77481}" type="presParOf" srcId="{E5990195-8024-FB4D-B759-0C2CA54F41C2}" destId="{20AC675B-7EB2-9348-BF6E-52B57BE33C9A}" srcOrd="1" destOrd="0" presId="urn:microsoft.com/office/officeart/2005/8/layout/hProcess11"/>
    <dgm:cxn modelId="{A6DDC497-9955-EE4E-8719-DD4CB75A56CA}" type="presParOf" srcId="{20AC675B-7EB2-9348-BF6E-52B57BE33C9A}" destId="{CE4512EA-058C-1744-AF97-4AFEEFFBBDF3}" srcOrd="0" destOrd="0" presId="urn:microsoft.com/office/officeart/2005/8/layout/hProcess11"/>
    <dgm:cxn modelId="{AD58144B-474A-8742-9A8A-A9742D5132FE}" type="presParOf" srcId="{CE4512EA-058C-1744-AF97-4AFEEFFBBDF3}" destId="{0B1BEE1C-051D-B144-A224-C016B4899544}" srcOrd="0" destOrd="0" presId="urn:microsoft.com/office/officeart/2005/8/layout/hProcess11"/>
    <dgm:cxn modelId="{47B4EC3A-49F0-6744-B832-87193D656AF1}" type="presParOf" srcId="{CE4512EA-058C-1744-AF97-4AFEEFFBBDF3}" destId="{305C8588-2560-8540-B210-0298D477D899}" srcOrd="1" destOrd="0" presId="urn:microsoft.com/office/officeart/2005/8/layout/hProcess11"/>
    <dgm:cxn modelId="{43AF3281-F72A-2E46-90E1-21E49FCAF9EB}" type="presParOf" srcId="{CE4512EA-058C-1744-AF97-4AFEEFFBBDF3}" destId="{F5DEFCE1-2162-514B-BC70-2672A5B530F1}" srcOrd="2" destOrd="0" presId="urn:microsoft.com/office/officeart/2005/8/layout/hProcess11"/>
    <dgm:cxn modelId="{8D0AE5C0-22F1-944C-B4C6-8CFEB9905B31}" type="presParOf" srcId="{20AC675B-7EB2-9348-BF6E-52B57BE33C9A}" destId="{B53EAC9A-85DE-6142-94FB-08681C5B8262}" srcOrd="1" destOrd="0" presId="urn:microsoft.com/office/officeart/2005/8/layout/hProcess11"/>
    <dgm:cxn modelId="{31B5CA29-57CA-F847-B172-8E516F12527C}" type="presParOf" srcId="{20AC675B-7EB2-9348-BF6E-52B57BE33C9A}" destId="{D50C5D42-311D-EC43-B6FC-EE81B219675E}" srcOrd="2" destOrd="0" presId="urn:microsoft.com/office/officeart/2005/8/layout/hProcess11"/>
    <dgm:cxn modelId="{9ABEBC96-EB13-F241-8CD0-05A75F02B0FE}" type="presParOf" srcId="{D50C5D42-311D-EC43-B6FC-EE81B219675E}" destId="{35015555-4356-1143-AE9B-D23617F05AF6}" srcOrd="0" destOrd="0" presId="urn:microsoft.com/office/officeart/2005/8/layout/hProcess11"/>
    <dgm:cxn modelId="{932F9014-BBC8-6140-BD90-D09766FD503B}" type="presParOf" srcId="{D50C5D42-311D-EC43-B6FC-EE81B219675E}" destId="{EACF85D7-B403-504F-B81C-96CC9B8A3C58}" srcOrd="1" destOrd="0" presId="urn:microsoft.com/office/officeart/2005/8/layout/hProcess11"/>
    <dgm:cxn modelId="{69BFC50D-3A61-4740-9F22-9BB56881AF43}" type="presParOf" srcId="{D50C5D42-311D-EC43-B6FC-EE81B219675E}" destId="{8FDF1B3A-391A-DA49-9C1C-0F9DC72BC46B}" srcOrd="2" destOrd="0" presId="urn:microsoft.com/office/officeart/2005/8/layout/hProcess11"/>
    <dgm:cxn modelId="{F438E6AF-3373-1B45-BAA3-D9A24A4E9FA2}" type="presParOf" srcId="{20AC675B-7EB2-9348-BF6E-52B57BE33C9A}" destId="{9C85FDA7-172E-0A43-ADBD-8B148B4EB22E}" srcOrd="3" destOrd="0" presId="urn:microsoft.com/office/officeart/2005/8/layout/hProcess11"/>
    <dgm:cxn modelId="{FE95E9B7-7434-354F-8F7D-CEC1DC92B4B6}" type="presParOf" srcId="{20AC675B-7EB2-9348-BF6E-52B57BE33C9A}" destId="{22B5AEC4-6164-A440-A453-D5BC0D676B8A}" srcOrd="4" destOrd="0" presId="urn:microsoft.com/office/officeart/2005/8/layout/hProcess11"/>
    <dgm:cxn modelId="{03224643-92EE-0F40-AF9C-BB9694BF35DF}" type="presParOf" srcId="{22B5AEC4-6164-A440-A453-D5BC0D676B8A}" destId="{88772F1F-A930-B546-B82D-9EE41F8E2099}" srcOrd="0" destOrd="0" presId="urn:microsoft.com/office/officeart/2005/8/layout/hProcess11"/>
    <dgm:cxn modelId="{271711F5-CFDE-5740-B5AB-8515C3A44E9A}" type="presParOf" srcId="{22B5AEC4-6164-A440-A453-D5BC0D676B8A}" destId="{6552A33A-CD3D-E449-AAB8-44B745F48E7D}" srcOrd="1" destOrd="0" presId="urn:microsoft.com/office/officeart/2005/8/layout/hProcess11"/>
    <dgm:cxn modelId="{8C536B1F-CC56-1448-B53F-D146903BB492}" type="presParOf" srcId="{22B5AEC4-6164-A440-A453-D5BC0D676B8A}" destId="{AF2464BA-7163-9047-A55A-51EC9DF710BE}" srcOrd="2" destOrd="0" presId="urn:microsoft.com/office/officeart/2005/8/layout/hProcess11"/>
    <dgm:cxn modelId="{B6BA8ECE-4207-454E-A36B-062B6D32053A}" type="presParOf" srcId="{20AC675B-7EB2-9348-BF6E-52B57BE33C9A}" destId="{DB736985-0DFB-3F4B-92C2-372BBA3A1F14}" srcOrd="5" destOrd="0" presId="urn:microsoft.com/office/officeart/2005/8/layout/hProcess11"/>
    <dgm:cxn modelId="{653D9200-7505-1D42-AFE3-35822102E778}" type="presParOf" srcId="{20AC675B-7EB2-9348-BF6E-52B57BE33C9A}" destId="{D07CF353-AF10-DD45-9F2F-C799E5B061C3}" srcOrd="6" destOrd="0" presId="urn:microsoft.com/office/officeart/2005/8/layout/hProcess11"/>
    <dgm:cxn modelId="{A7C50277-02C0-834F-A951-08D275639F19}" type="presParOf" srcId="{D07CF353-AF10-DD45-9F2F-C799E5B061C3}" destId="{1965537F-C6A5-2846-896A-1B3DF3E2BBD7}" srcOrd="0" destOrd="0" presId="urn:microsoft.com/office/officeart/2005/8/layout/hProcess11"/>
    <dgm:cxn modelId="{5450A68F-7FB4-2443-98A7-1AC403EBD2F5}" type="presParOf" srcId="{D07CF353-AF10-DD45-9F2F-C799E5B061C3}" destId="{7AA023F9-3A31-E24A-93AD-4CA0AAFDF121}" srcOrd="1" destOrd="0" presId="urn:microsoft.com/office/officeart/2005/8/layout/hProcess11"/>
    <dgm:cxn modelId="{6C4BFCD8-994D-E943-8CBB-ED3C6C95786A}" type="presParOf" srcId="{D07CF353-AF10-DD45-9F2F-C799E5B061C3}" destId="{6BF78A0C-D963-B847-A67E-6C0267DED79F}" srcOrd="2" destOrd="0" presId="urn:microsoft.com/office/officeart/2005/8/layout/hProcess11"/>
    <dgm:cxn modelId="{77465378-E088-4D4C-B86A-AE0D17B5FE78}" type="presParOf" srcId="{20AC675B-7EB2-9348-BF6E-52B57BE33C9A}" destId="{437C5CDE-3AF9-874F-874A-11C1AB490C73}" srcOrd="7" destOrd="0" presId="urn:microsoft.com/office/officeart/2005/8/layout/hProcess11"/>
    <dgm:cxn modelId="{0AA69EED-2AE5-1F4B-A5C0-9228E0FF417B}" type="presParOf" srcId="{20AC675B-7EB2-9348-BF6E-52B57BE33C9A}" destId="{CDF5E005-3C79-F142-8A38-B2AF4ECD597E}" srcOrd="8" destOrd="0" presId="urn:microsoft.com/office/officeart/2005/8/layout/hProcess11"/>
    <dgm:cxn modelId="{B8E458AF-B21C-B74D-A9F8-9CBD6E6273CE}" type="presParOf" srcId="{CDF5E005-3C79-F142-8A38-B2AF4ECD597E}" destId="{9F9E3BEE-27B7-8240-B5AF-8A9E14200BAB}" srcOrd="0" destOrd="0" presId="urn:microsoft.com/office/officeart/2005/8/layout/hProcess11"/>
    <dgm:cxn modelId="{DB78E425-ADC7-FC4A-A7D4-9A9348665D1F}" type="presParOf" srcId="{CDF5E005-3C79-F142-8A38-B2AF4ECD597E}" destId="{344E46CE-58DC-8544-8DC7-5FA2681E1584}" srcOrd="1" destOrd="0" presId="urn:microsoft.com/office/officeart/2005/8/layout/hProcess11"/>
    <dgm:cxn modelId="{D6EA4F0D-D319-A644-9C11-EA82B2C21903}" type="presParOf" srcId="{CDF5E005-3C79-F142-8A38-B2AF4ECD597E}" destId="{93EA26D2-9D67-254A-9658-9F6D5AD39C08}" srcOrd="2" destOrd="0" presId="urn:microsoft.com/office/officeart/2005/8/layout/hProcess11"/>
    <dgm:cxn modelId="{EF62738C-65C4-0C43-9DA9-CD13BC62C265}" type="presParOf" srcId="{20AC675B-7EB2-9348-BF6E-52B57BE33C9A}" destId="{37F97FA1-4778-894E-80C9-44D99941F407}" srcOrd="9" destOrd="0" presId="urn:microsoft.com/office/officeart/2005/8/layout/hProcess11"/>
    <dgm:cxn modelId="{9F04FFAE-462C-F24B-A5CF-FB303CB76A8A}" type="presParOf" srcId="{20AC675B-7EB2-9348-BF6E-52B57BE33C9A}" destId="{50752D22-53E1-0144-9831-B1943B1C3792}" srcOrd="10" destOrd="0" presId="urn:microsoft.com/office/officeart/2005/8/layout/hProcess11"/>
    <dgm:cxn modelId="{2A48A8B5-AB80-E94C-B054-6DE8401363EC}" type="presParOf" srcId="{50752D22-53E1-0144-9831-B1943B1C3792}" destId="{3B745302-802E-274F-A333-6DBCB8DEDF22}" srcOrd="0" destOrd="0" presId="urn:microsoft.com/office/officeart/2005/8/layout/hProcess11"/>
    <dgm:cxn modelId="{5AC36C02-D700-C843-9236-9407167FAC79}" type="presParOf" srcId="{50752D22-53E1-0144-9831-B1943B1C3792}" destId="{BC55F5DF-03A4-2240-9C98-2B8DBC5206E9}" srcOrd="1" destOrd="0" presId="urn:microsoft.com/office/officeart/2005/8/layout/hProcess11"/>
    <dgm:cxn modelId="{6BF60FA4-7F3D-4B4C-895A-E015FDBEFF63}" type="presParOf" srcId="{50752D22-53E1-0144-9831-B1943B1C3792}" destId="{DD04E39C-3912-BB42-8461-AF9FD738A9F6}" srcOrd="2" destOrd="0" presId="urn:microsoft.com/office/officeart/2005/8/layout/hProcess11"/>
    <dgm:cxn modelId="{28D61663-C37B-744D-8B65-823A13942D7F}" type="presParOf" srcId="{20AC675B-7EB2-9348-BF6E-52B57BE33C9A}" destId="{E6449C82-A848-5A46-80DD-369BBF8F0BDF}" srcOrd="11" destOrd="0" presId="urn:microsoft.com/office/officeart/2005/8/layout/hProcess11"/>
    <dgm:cxn modelId="{6326EDFC-F39F-6A4B-A856-6E0C8C07DD66}" type="presParOf" srcId="{20AC675B-7EB2-9348-BF6E-52B57BE33C9A}" destId="{9861C9EB-5183-6542-9EC4-A2A52FFA44B6}" srcOrd="12" destOrd="0" presId="urn:microsoft.com/office/officeart/2005/8/layout/hProcess11"/>
    <dgm:cxn modelId="{C65FFF98-419C-4044-85ED-D0FF2BBFE410}" type="presParOf" srcId="{9861C9EB-5183-6542-9EC4-A2A52FFA44B6}" destId="{C8B833DA-E732-2244-AF35-957EDCFF85FE}" srcOrd="0" destOrd="0" presId="urn:microsoft.com/office/officeart/2005/8/layout/hProcess11"/>
    <dgm:cxn modelId="{59D850BD-6636-B245-A2E2-A8AC3E03C467}" type="presParOf" srcId="{9861C9EB-5183-6542-9EC4-A2A52FFA44B6}" destId="{ED353C9F-4176-DE4F-A9AD-013F3103E78E}" srcOrd="1" destOrd="0" presId="urn:microsoft.com/office/officeart/2005/8/layout/hProcess11"/>
    <dgm:cxn modelId="{45C0DB92-D326-984D-88F1-7467F482323A}" type="presParOf" srcId="{9861C9EB-5183-6542-9EC4-A2A52FFA44B6}" destId="{7C5E65E2-BEDF-8A41-89A2-8C0BAFDDD8B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B09FA-B9E7-B44E-A52B-B8E9D6F42ADA}">
      <dsp:nvSpPr>
        <dsp:cNvPr id="0" name=""/>
        <dsp:cNvSpPr/>
      </dsp:nvSpPr>
      <dsp:spPr>
        <a:xfrm>
          <a:off x="0" y="939018"/>
          <a:ext cx="11696700" cy="24733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B1BEE1C-051D-B144-A224-C016B4899544}">
      <dsp:nvSpPr>
        <dsp:cNvPr id="0" name=""/>
        <dsp:cNvSpPr/>
      </dsp:nvSpPr>
      <dsp:spPr>
        <a:xfrm>
          <a:off x="0" y="222205"/>
          <a:ext cx="1342010" cy="96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VL Ordered</a:t>
          </a:r>
        </a:p>
      </dsp:txBody>
      <dsp:txXfrm>
        <a:off x="0" y="222205"/>
        <a:ext cx="1342010" cy="966031"/>
      </dsp:txXfrm>
    </dsp:sp>
    <dsp:sp modelId="{305C8588-2560-8540-B210-0298D477D899}">
      <dsp:nvSpPr>
        <dsp:cNvPr id="0" name=""/>
        <dsp:cNvSpPr/>
      </dsp:nvSpPr>
      <dsp:spPr>
        <a:xfrm>
          <a:off x="622299" y="1985406"/>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015555-4356-1143-AE9B-D23617F05AF6}">
      <dsp:nvSpPr>
        <dsp:cNvPr id="0" name=""/>
        <dsp:cNvSpPr/>
      </dsp:nvSpPr>
      <dsp:spPr>
        <a:xfrm>
          <a:off x="1134538" y="479695"/>
          <a:ext cx="1441812" cy="113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VL Result recorded</a:t>
          </a:r>
          <a:r>
            <a:rPr lang="en-US" sz="1600" kern="1200" baseline="0" dirty="0"/>
            <a:t> at</a:t>
          </a:r>
          <a:r>
            <a:rPr lang="en-US" sz="1600" kern="1200" dirty="0"/>
            <a:t> Clinic Lab</a:t>
          </a:r>
        </a:p>
      </dsp:txBody>
      <dsp:txXfrm>
        <a:off x="1134538" y="479695"/>
        <a:ext cx="1441812" cy="1136378"/>
      </dsp:txXfrm>
    </dsp:sp>
    <dsp:sp modelId="{EACF85D7-B403-504F-B81C-96CC9B8A3C58}">
      <dsp:nvSpPr>
        <dsp:cNvPr id="0" name=""/>
        <dsp:cNvSpPr/>
      </dsp:nvSpPr>
      <dsp:spPr>
        <a:xfrm>
          <a:off x="1186688" y="1985406"/>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772F1F-A930-B546-B82D-9EE41F8E2099}">
      <dsp:nvSpPr>
        <dsp:cNvPr id="0" name=""/>
        <dsp:cNvSpPr/>
      </dsp:nvSpPr>
      <dsp:spPr>
        <a:xfrm>
          <a:off x="4323986" y="134003"/>
          <a:ext cx="1441812" cy="135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Appointment</a:t>
          </a:r>
          <a:r>
            <a:rPr lang="en-US" sz="1600" kern="1200" baseline="0" dirty="0"/>
            <a:t> Scheduled/ Missed</a:t>
          </a:r>
          <a:endParaRPr lang="en-US" sz="1600" kern="1200" dirty="0"/>
        </a:p>
      </dsp:txBody>
      <dsp:txXfrm>
        <a:off x="4323986" y="134003"/>
        <a:ext cx="1441812" cy="1353300"/>
      </dsp:txXfrm>
    </dsp:sp>
    <dsp:sp modelId="{6552A33A-CD3D-E449-AAB8-44B745F48E7D}">
      <dsp:nvSpPr>
        <dsp:cNvPr id="0" name=""/>
        <dsp:cNvSpPr/>
      </dsp:nvSpPr>
      <dsp:spPr>
        <a:xfrm>
          <a:off x="5099353" y="1972857"/>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965537F-C6A5-2846-896A-1B3DF3E2BBD7}">
      <dsp:nvSpPr>
        <dsp:cNvPr id="0" name=""/>
        <dsp:cNvSpPr/>
      </dsp:nvSpPr>
      <dsp:spPr>
        <a:xfrm>
          <a:off x="5367902" y="0"/>
          <a:ext cx="1441812" cy="128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EC Calls to Reschedule Appointment </a:t>
          </a:r>
        </a:p>
      </dsp:txBody>
      <dsp:txXfrm>
        <a:off x="5367902" y="0"/>
        <a:ext cx="1441812" cy="1287804"/>
      </dsp:txXfrm>
    </dsp:sp>
    <dsp:sp modelId="{7AA023F9-3A31-E24A-93AD-4CA0AAFDF121}">
      <dsp:nvSpPr>
        <dsp:cNvPr id="0" name=""/>
        <dsp:cNvSpPr/>
      </dsp:nvSpPr>
      <dsp:spPr>
        <a:xfrm>
          <a:off x="5672558" y="1968345"/>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F9E3BEE-27B7-8240-B5AF-8A9E14200BAB}">
      <dsp:nvSpPr>
        <dsp:cNvPr id="0" name=""/>
        <dsp:cNvSpPr/>
      </dsp:nvSpPr>
      <dsp:spPr>
        <a:xfrm>
          <a:off x="6061601" y="101973"/>
          <a:ext cx="1441812" cy="1329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Appointment</a:t>
          </a:r>
          <a:r>
            <a:rPr lang="en-US" sz="1600" kern="1200" baseline="0" dirty="0"/>
            <a:t> / Counseling</a:t>
          </a:r>
          <a:endParaRPr lang="en-US" sz="1600" kern="1200" dirty="0"/>
        </a:p>
      </dsp:txBody>
      <dsp:txXfrm>
        <a:off x="6061601" y="101973"/>
        <a:ext cx="1441812" cy="1329438"/>
      </dsp:txXfrm>
    </dsp:sp>
    <dsp:sp modelId="{344E46CE-58DC-8544-8DC7-5FA2681E1584}">
      <dsp:nvSpPr>
        <dsp:cNvPr id="0" name=""/>
        <dsp:cNvSpPr/>
      </dsp:nvSpPr>
      <dsp:spPr>
        <a:xfrm>
          <a:off x="6181563" y="1985406"/>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745302-802E-274F-A333-6DBCB8DEDF22}">
      <dsp:nvSpPr>
        <dsp:cNvPr id="0" name=""/>
        <dsp:cNvSpPr/>
      </dsp:nvSpPr>
      <dsp:spPr>
        <a:xfrm>
          <a:off x="7412031" y="551088"/>
          <a:ext cx="1441812" cy="1348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t>Second</a:t>
          </a:r>
          <a:r>
            <a:rPr lang="en-US" sz="1600" kern="1200" baseline="0" dirty="0"/>
            <a:t> Counseling Appointment</a:t>
          </a:r>
          <a:endParaRPr lang="en-US" sz="1600" kern="1200" dirty="0"/>
        </a:p>
      </dsp:txBody>
      <dsp:txXfrm>
        <a:off x="7412031" y="551088"/>
        <a:ext cx="1441812" cy="1348357"/>
      </dsp:txXfrm>
    </dsp:sp>
    <dsp:sp modelId="{BC55F5DF-03A4-2240-9C98-2B8DBC5206E9}">
      <dsp:nvSpPr>
        <dsp:cNvPr id="0" name=""/>
        <dsp:cNvSpPr/>
      </dsp:nvSpPr>
      <dsp:spPr>
        <a:xfrm>
          <a:off x="7654881" y="1945483"/>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8B833DA-E732-2244-AF35-957EDCFF85FE}">
      <dsp:nvSpPr>
        <dsp:cNvPr id="0" name=""/>
        <dsp:cNvSpPr/>
      </dsp:nvSpPr>
      <dsp:spPr>
        <a:xfrm>
          <a:off x="9084318" y="102774"/>
          <a:ext cx="1441812" cy="1329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t>Next</a:t>
          </a:r>
          <a:r>
            <a:rPr lang="en-US" sz="1600" kern="1200" baseline="0" dirty="0"/>
            <a:t> Appointment/ 2nd VL?</a:t>
          </a:r>
          <a:endParaRPr lang="en-US" sz="1600" kern="1200" dirty="0"/>
        </a:p>
      </dsp:txBody>
      <dsp:txXfrm>
        <a:off x="9084318" y="102774"/>
        <a:ext cx="1441812" cy="1329438"/>
      </dsp:txXfrm>
    </dsp:sp>
    <dsp:sp modelId="{ED353C9F-4176-DE4F-A9AD-013F3103E78E}">
      <dsp:nvSpPr>
        <dsp:cNvPr id="0" name=""/>
        <dsp:cNvSpPr/>
      </dsp:nvSpPr>
      <dsp:spPr>
        <a:xfrm>
          <a:off x="9572514" y="1975324"/>
          <a:ext cx="435133" cy="43513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6A953-4041-AF4D-AD1C-2E503DCE77B0}">
      <dsp:nvSpPr>
        <dsp:cNvPr id="0" name=""/>
        <dsp:cNvSpPr/>
      </dsp:nvSpPr>
      <dsp:spPr>
        <a:xfrm>
          <a:off x="1524" y="1540473"/>
          <a:ext cx="1984348" cy="198434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 modelId="{B665A3FB-7BFB-5B4E-8935-95A2BCA7AE1B}">
      <dsp:nvSpPr>
        <dsp:cNvPr id="0" name=""/>
        <dsp:cNvSpPr/>
      </dsp:nvSpPr>
      <dsp:spPr>
        <a:xfrm>
          <a:off x="244290" y="3391692"/>
          <a:ext cx="1984348" cy="150604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1333500">
            <a:lnSpc>
              <a:spcPct val="90000"/>
            </a:lnSpc>
            <a:spcBef>
              <a:spcPct val="0"/>
            </a:spcBef>
            <a:spcAft>
              <a:spcPct val="35000"/>
            </a:spcAft>
          </a:pPr>
          <a:r>
            <a:rPr lang="en-US" sz="2000" kern="1200" dirty="0"/>
            <a:t>Results to Phlebotomist</a:t>
          </a:r>
        </a:p>
        <a:p>
          <a:pPr marL="228600" lvl="1" indent="0" algn="l" defTabSz="1022350">
            <a:lnSpc>
              <a:spcPct val="90000"/>
            </a:lnSpc>
            <a:spcBef>
              <a:spcPct val="0"/>
            </a:spcBef>
            <a:spcAft>
              <a:spcPct val="15000"/>
            </a:spcAft>
            <a:buChar char="••"/>
          </a:pPr>
          <a:r>
            <a:rPr lang="en-US" sz="1500" kern="1200" dirty="0"/>
            <a:t>Record in</a:t>
          </a:r>
          <a:r>
            <a:rPr lang="en-US" sz="1500" kern="1200" baseline="0" dirty="0"/>
            <a:t> </a:t>
          </a:r>
          <a:r>
            <a:rPr lang="en-US" sz="1500" kern="1200" dirty="0"/>
            <a:t>Lab Specimen</a:t>
          </a:r>
          <a:r>
            <a:rPr lang="en-US" sz="1500" kern="1200" baseline="0" dirty="0"/>
            <a:t> Log</a:t>
          </a:r>
          <a:endParaRPr lang="en-US" sz="1500" kern="1200" dirty="0"/>
        </a:p>
      </dsp:txBody>
      <dsp:txXfrm>
        <a:off x="288400" y="3435802"/>
        <a:ext cx="1896128" cy="1417821"/>
      </dsp:txXfrm>
    </dsp:sp>
    <dsp:sp modelId="{52CF7415-0E14-1B47-96AB-E3DEBDA18D43}">
      <dsp:nvSpPr>
        <dsp:cNvPr id="0" name=""/>
        <dsp:cNvSpPr/>
      </dsp:nvSpPr>
      <dsp:spPr>
        <a:xfrm rot="28532">
          <a:off x="2368095" y="2307236"/>
          <a:ext cx="382242" cy="47681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368097" y="2402122"/>
        <a:ext cx="267569" cy="286087"/>
      </dsp:txXfrm>
    </dsp:sp>
    <dsp:sp modelId="{9F5E0332-9A71-944A-B3FB-1F86F46AF94B}">
      <dsp:nvSpPr>
        <dsp:cNvPr id="0" name=""/>
        <dsp:cNvSpPr/>
      </dsp:nvSpPr>
      <dsp:spPr>
        <a:xfrm>
          <a:off x="3077956" y="1566007"/>
          <a:ext cx="1984348" cy="198434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 modelId="{1DA76B37-C553-7F45-876A-C4C92F2CABF6}">
      <dsp:nvSpPr>
        <dsp:cNvPr id="0" name=""/>
        <dsp:cNvSpPr/>
      </dsp:nvSpPr>
      <dsp:spPr>
        <a:xfrm>
          <a:off x="3380928" y="3428150"/>
          <a:ext cx="1984348" cy="14039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1111250">
            <a:lnSpc>
              <a:spcPct val="90000"/>
            </a:lnSpc>
            <a:spcBef>
              <a:spcPct val="0"/>
            </a:spcBef>
            <a:spcAft>
              <a:spcPct val="35000"/>
            </a:spcAft>
          </a:pPr>
          <a:r>
            <a:rPr lang="en-US" sz="2000" kern="1200" dirty="0"/>
            <a:t>Results to ART Nurse</a:t>
          </a:r>
        </a:p>
        <a:p>
          <a:pPr marL="228600" lvl="1" indent="0" algn="l" defTabSz="889000">
            <a:lnSpc>
              <a:spcPct val="90000"/>
            </a:lnSpc>
            <a:spcBef>
              <a:spcPct val="0"/>
            </a:spcBef>
            <a:spcAft>
              <a:spcPct val="15000"/>
            </a:spcAft>
            <a:buChar char="••"/>
          </a:pPr>
          <a:r>
            <a:rPr lang="en-US" sz="1500" kern="1200" dirty="0"/>
            <a:t>Review</a:t>
          </a:r>
        </a:p>
      </dsp:txBody>
      <dsp:txXfrm>
        <a:off x="3422047" y="3469269"/>
        <a:ext cx="1902110" cy="1321668"/>
      </dsp:txXfrm>
    </dsp:sp>
    <dsp:sp modelId="{8FFDC488-D968-3E4B-A6F5-5471563BB9AA}">
      <dsp:nvSpPr>
        <dsp:cNvPr id="0" name=""/>
        <dsp:cNvSpPr/>
      </dsp:nvSpPr>
      <dsp:spPr>
        <a:xfrm rot="21591984">
          <a:off x="5444534" y="2316125"/>
          <a:ext cx="382230" cy="47681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444534" y="2411621"/>
        <a:ext cx="267561" cy="286087"/>
      </dsp:txXfrm>
    </dsp:sp>
    <dsp:sp modelId="{6E56628D-EB22-824A-8C55-E5309986FCCB}">
      <dsp:nvSpPr>
        <dsp:cNvPr id="0" name=""/>
        <dsp:cNvSpPr/>
      </dsp:nvSpPr>
      <dsp:spPr>
        <a:xfrm>
          <a:off x="6154389" y="1558834"/>
          <a:ext cx="1984348" cy="198434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a:noFill/>
        </a:ln>
        <a:effectLst/>
      </dsp:spPr>
      <dsp:style>
        <a:lnRef idx="0">
          <a:scrgbClr r="0" g="0" b="0"/>
        </a:lnRef>
        <a:fillRef idx="1">
          <a:scrgbClr r="0" g="0" b="0"/>
        </a:fillRef>
        <a:effectRef idx="2">
          <a:scrgbClr r="0" g="0" b="0"/>
        </a:effectRef>
        <a:fontRef idx="minor"/>
      </dsp:style>
    </dsp:sp>
    <dsp:sp modelId="{672E6848-7B7F-964F-9883-6AD799D58E8E}">
      <dsp:nvSpPr>
        <dsp:cNvPr id="0" name=""/>
        <dsp:cNvSpPr/>
      </dsp:nvSpPr>
      <dsp:spPr>
        <a:xfrm>
          <a:off x="6477422" y="3386568"/>
          <a:ext cx="1984348" cy="14326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Results to Expert Client</a:t>
          </a:r>
        </a:p>
        <a:p>
          <a:pPr marL="114300" lvl="1" indent="-114300" algn="l" defTabSz="666750">
            <a:lnSpc>
              <a:spcPct val="90000"/>
            </a:lnSpc>
            <a:spcBef>
              <a:spcPct val="0"/>
            </a:spcBef>
            <a:spcAft>
              <a:spcPct val="15000"/>
            </a:spcAft>
            <a:buChar char="••"/>
          </a:pPr>
          <a:r>
            <a:rPr lang="en-US" sz="1500" kern="1200" dirty="0"/>
            <a:t>Call to make appointment</a:t>
          </a:r>
        </a:p>
      </dsp:txBody>
      <dsp:txXfrm>
        <a:off x="6519381" y="3428527"/>
        <a:ext cx="1900430" cy="1348682"/>
      </dsp:txXfrm>
    </dsp:sp>
    <dsp:sp modelId="{BF65D88B-C827-B848-8235-90178D93DC9B}">
      <dsp:nvSpPr>
        <dsp:cNvPr id="0" name=""/>
        <dsp:cNvSpPr/>
      </dsp:nvSpPr>
      <dsp:spPr>
        <a:xfrm rot="21589966">
          <a:off x="8520966" y="2308033"/>
          <a:ext cx="382231" cy="47681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8520966" y="2403562"/>
        <a:ext cx="267562" cy="286087"/>
      </dsp:txXfrm>
    </dsp:sp>
    <dsp:sp modelId="{BA32F67D-1857-F14D-AE8A-1F681404B1C9}">
      <dsp:nvSpPr>
        <dsp:cNvPr id="0" name=""/>
        <dsp:cNvSpPr/>
      </dsp:nvSpPr>
      <dsp:spPr>
        <a:xfrm>
          <a:off x="9230821" y="1549854"/>
          <a:ext cx="1984348" cy="198434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a:noFill/>
        </a:ln>
        <a:effectLst/>
      </dsp:spPr>
      <dsp:style>
        <a:lnRef idx="0">
          <a:scrgbClr r="0" g="0" b="0"/>
        </a:lnRef>
        <a:fillRef idx="1">
          <a:scrgbClr r="0" g="0" b="0"/>
        </a:fillRef>
        <a:effectRef idx="2">
          <a:scrgbClr r="0" g="0" b="0"/>
        </a:effectRef>
        <a:fontRef idx="minor"/>
      </dsp:style>
    </dsp:sp>
    <dsp:sp modelId="{8ECF8D20-E5DB-604E-A2E4-2F9C93D7C675}">
      <dsp:nvSpPr>
        <dsp:cNvPr id="0" name=""/>
        <dsp:cNvSpPr/>
      </dsp:nvSpPr>
      <dsp:spPr>
        <a:xfrm>
          <a:off x="9555379" y="3319487"/>
          <a:ext cx="1984348" cy="14685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Expert</a:t>
          </a:r>
          <a:r>
            <a:rPr lang="en-US" sz="2000" kern="1200" baseline="0" dirty="0"/>
            <a:t> Client</a:t>
          </a:r>
          <a:r>
            <a:rPr lang="en-US" sz="2000" kern="1200" dirty="0"/>
            <a:t> Checks Appt. Register</a:t>
          </a:r>
        </a:p>
        <a:p>
          <a:pPr marL="114300" lvl="1" indent="-114300" algn="l" defTabSz="666750">
            <a:lnSpc>
              <a:spcPct val="90000"/>
            </a:lnSpc>
            <a:spcBef>
              <a:spcPct val="0"/>
            </a:spcBef>
            <a:spcAft>
              <a:spcPct val="15000"/>
            </a:spcAft>
            <a:buChar char="••"/>
          </a:pPr>
          <a:r>
            <a:rPr lang="en-US" sz="1500" kern="1200" dirty="0"/>
            <a:t>F/U Appointment</a:t>
          </a:r>
        </a:p>
      </dsp:txBody>
      <dsp:txXfrm>
        <a:off x="9598390" y="3362498"/>
        <a:ext cx="1898326" cy="1382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0BB4C-FABE-7C4A-9D06-6D57C58B757A}">
      <dsp:nvSpPr>
        <dsp:cNvPr id="0" name=""/>
        <dsp:cNvSpPr/>
      </dsp:nvSpPr>
      <dsp:spPr>
        <a:xfrm>
          <a:off x="3208246" y="1792901"/>
          <a:ext cx="1470207" cy="14702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rgbClr val="FF0000"/>
              </a:solidFill>
            </a:rPr>
            <a:t>CHANGE</a:t>
          </a:r>
        </a:p>
      </dsp:txBody>
      <dsp:txXfrm>
        <a:off x="3423553" y="2008208"/>
        <a:ext cx="1039593" cy="1039593"/>
      </dsp:txXfrm>
    </dsp:sp>
    <dsp:sp modelId="{57B4D6C1-90BA-AD41-ADF9-F7B44D3CB0E1}">
      <dsp:nvSpPr>
        <dsp:cNvPr id="0" name=""/>
        <dsp:cNvSpPr/>
      </dsp:nvSpPr>
      <dsp:spPr>
        <a:xfrm rot="10800000">
          <a:off x="1718506" y="2318500"/>
          <a:ext cx="1407803" cy="4190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B2A99B-2D65-B740-BA36-72F11498A909}">
      <dsp:nvSpPr>
        <dsp:cNvPr id="0" name=""/>
        <dsp:cNvSpPr/>
      </dsp:nvSpPr>
      <dsp:spPr>
        <a:xfrm>
          <a:off x="1203934" y="2116347"/>
          <a:ext cx="1029145" cy="8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Have a </a:t>
          </a:r>
        </a:p>
        <a:p>
          <a:pPr lvl="0" algn="ctr" defTabSz="666750">
            <a:lnSpc>
              <a:spcPct val="90000"/>
            </a:lnSpc>
            <a:spcBef>
              <a:spcPct val="0"/>
            </a:spcBef>
            <a:spcAft>
              <a:spcPct val="35000"/>
            </a:spcAft>
          </a:pPr>
          <a:r>
            <a:rPr lang="en-US" sz="2000" kern="1200" dirty="0"/>
            <a:t>Clear Aim</a:t>
          </a:r>
        </a:p>
      </dsp:txBody>
      <dsp:txXfrm>
        <a:off x="1228048" y="2140461"/>
        <a:ext cx="980917" cy="775088"/>
      </dsp:txXfrm>
    </dsp:sp>
    <dsp:sp modelId="{584AE0D8-7A94-F544-A5E2-CABF9084CA59}">
      <dsp:nvSpPr>
        <dsp:cNvPr id="0" name=""/>
        <dsp:cNvSpPr/>
      </dsp:nvSpPr>
      <dsp:spPr>
        <a:xfrm rot="12960000">
          <a:off x="2008980" y="1424513"/>
          <a:ext cx="1407803" cy="4190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4944D6-A009-F84A-B70F-E9A07386E78F}">
      <dsp:nvSpPr>
        <dsp:cNvPr id="0" name=""/>
        <dsp:cNvSpPr/>
      </dsp:nvSpPr>
      <dsp:spPr>
        <a:xfrm>
          <a:off x="1628841" y="808616"/>
          <a:ext cx="1029145" cy="8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Understand Root Cause</a:t>
          </a:r>
        </a:p>
      </dsp:txBody>
      <dsp:txXfrm>
        <a:off x="1652955" y="832730"/>
        <a:ext cx="980917" cy="775088"/>
      </dsp:txXfrm>
    </dsp:sp>
    <dsp:sp modelId="{EA1F5A24-E42E-2642-9980-9E201051003A}">
      <dsp:nvSpPr>
        <dsp:cNvPr id="0" name=""/>
        <dsp:cNvSpPr/>
      </dsp:nvSpPr>
      <dsp:spPr>
        <a:xfrm rot="15120000">
          <a:off x="2769451" y="871999"/>
          <a:ext cx="1407803" cy="4190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D9D327-099D-0E48-842E-B48EF3F01C80}">
      <dsp:nvSpPr>
        <dsp:cNvPr id="0" name=""/>
        <dsp:cNvSpPr/>
      </dsp:nvSpPr>
      <dsp:spPr>
        <a:xfrm>
          <a:off x="2741263" y="395"/>
          <a:ext cx="1029145" cy="8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Listen to Voice of Customer</a:t>
          </a:r>
        </a:p>
      </dsp:txBody>
      <dsp:txXfrm>
        <a:off x="2765377" y="24509"/>
        <a:ext cx="980917" cy="775088"/>
      </dsp:txXfrm>
    </dsp:sp>
    <dsp:sp modelId="{48B58A69-C90B-4F47-8E46-61844FAA1FC6}">
      <dsp:nvSpPr>
        <dsp:cNvPr id="0" name=""/>
        <dsp:cNvSpPr/>
      </dsp:nvSpPr>
      <dsp:spPr>
        <a:xfrm rot="17280000">
          <a:off x="3709444" y="871999"/>
          <a:ext cx="1407803" cy="4190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743873-FC57-5346-BFA3-A8043843FB02}">
      <dsp:nvSpPr>
        <dsp:cNvPr id="0" name=""/>
        <dsp:cNvSpPr/>
      </dsp:nvSpPr>
      <dsp:spPr>
        <a:xfrm>
          <a:off x="4116291" y="395"/>
          <a:ext cx="1029145" cy="8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Experience</a:t>
          </a:r>
        </a:p>
      </dsp:txBody>
      <dsp:txXfrm>
        <a:off x="4140405" y="24509"/>
        <a:ext cx="980917" cy="775088"/>
      </dsp:txXfrm>
    </dsp:sp>
    <dsp:sp modelId="{9C686155-6C0B-DC4D-919E-8C2434FB9A62}">
      <dsp:nvSpPr>
        <dsp:cNvPr id="0" name=""/>
        <dsp:cNvSpPr/>
      </dsp:nvSpPr>
      <dsp:spPr>
        <a:xfrm rot="19440000">
          <a:off x="4469915" y="1424513"/>
          <a:ext cx="1407803" cy="4190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B7B0D-8640-684D-8E03-7E82B7AA6147}">
      <dsp:nvSpPr>
        <dsp:cNvPr id="0" name=""/>
        <dsp:cNvSpPr/>
      </dsp:nvSpPr>
      <dsp:spPr>
        <a:xfrm>
          <a:off x="5228713" y="808616"/>
          <a:ext cx="1029145" cy="8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Research</a:t>
          </a:r>
        </a:p>
        <a:p>
          <a:pPr lvl="0" algn="ctr" defTabSz="666750">
            <a:lnSpc>
              <a:spcPct val="90000"/>
            </a:lnSpc>
            <a:spcBef>
              <a:spcPct val="0"/>
            </a:spcBef>
            <a:spcAft>
              <a:spcPct val="35000"/>
            </a:spcAft>
          </a:pPr>
          <a:r>
            <a:rPr lang="en-US" sz="1200" kern="1200" dirty="0"/>
            <a:t>(Evidence-based changes)</a:t>
          </a:r>
        </a:p>
      </dsp:txBody>
      <dsp:txXfrm>
        <a:off x="5252827" y="832730"/>
        <a:ext cx="980917" cy="775088"/>
      </dsp:txXfrm>
    </dsp:sp>
    <dsp:sp modelId="{DA0BD51A-4725-1741-A71C-097FD84AC0A9}">
      <dsp:nvSpPr>
        <dsp:cNvPr id="0" name=""/>
        <dsp:cNvSpPr/>
      </dsp:nvSpPr>
      <dsp:spPr>
        <a:xfrm>
          <a:off x="4760389" y="2318500"/>
          <a:ext cx="1407803" cy="41900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FA0169-048B-5E47-A2A3-7CC392018775}">
      <dsp:nvSpPr>
        <dsp:cNvPr id="0" name=""/>
        <dsp:cNvSpPr/>
      </dsp:nvSpPr>
      <dsp:spPr>
        <a:xfrm>
          <a:off x="5653620" y="2116347"/>
          <a:ext cx="1029145" cy="8233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t>Brainstorm</a:t>
          </a:r>
        </a:p>
      </dsp:txBody>
      <dsp:txXfrm>
        <a:off x="5677734" y="2140461"/>
        <a:ext cx="980917" cy="775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B09FA-B9E7-B44E-A52B-B8E9D6F42ADA}">
      <dsp:nvSpPr>
        <dsp:cNvPr id="0" name=""/>
        <dsp:cNvSpPr/>
      </dsp:nvSpPr>
      <dsp:spPr>
        <a:xfrm>
          <a:off x="0" y="1014067"/>
          <a:ext cx="11696700" cy="229716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B1BEE1C-051D-B144-A224-C016B4899544}">
      <dsp:nvSpPr>
        <dsp:cNvPr id="0" name=""/>
        <dsp:cNvSpPr/>
      </dsp:nvSpPr>
      <dsp:spPr>
        <a:xfrm>
          <a:off x="0" y="599391"/>
          <a:ext cx="1342010" cy="960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a:t>VL Ordered</a:t>
          </a:r>
        </a:p>
      </dsp:txBody>
      <dsp:txXfrm>
        <a:off x="0" y="599391"/>
        <a:ext cx="1342010" cy="960251"/>
      </dsp:txXfrm>
    </dsp:sp>
    <dsp:sp modelId="{305C8588-2560-8540-B210-0298D477D899}">
      <dsp:nvSpPr>
        <dsp:cNvPr id="0" name=""/>
        <dsp:cNvSpPr/>
      </dsp:nvSpPr>
      <dsp:spPr>
        <a:xfrm>
          <a:off x="622894" y="1973527"/>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015555-4356-1143-AE9B-D23617F05AF6}">
      <dsp:nvSpPr>
        <dsp:cNvPr id="0" name=""/>
        <dsp:cNvSpPr/>
      </dsp:nvSpPr>
      <dsp:spPr>
        <a:xfrm>
          <a:off x="756639" y="184400"/>
          <a:ext cx="1372432" cy="1129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a:t>VL Results</a:t>
          </a:r>
          <a:r>
            <a:rPr lang="en-US" sz="1500" kern="1200" baseline="0" dirty="0"/>
            <a:t> reported</a:t>
          </a:r>
          <a:endParaRPr lang="en-US" sz="1500" kern="1200" dirty="0"/>
        </a:p>
      </dsp:txBody>
      <dsp:txXfrm>
        <a:off x="756639" y="184400"/>
        <a:ext cx="1372432" cy="1129578"/>
      </dsp:txXfrm>
    </dsp:sp>
    <dsp:sp modelId="{EACF85D7-B403-504F-B81C-96CC9B8A3C58}">
      <dsp:nvSpPr>
        <dsp:cNvPr id="0" name=""/>
        <dsp:cNvSpPr/>
      </dsp:nvSpPr>
      <dsp:spPr>
        <a:xfrm>
          <a:off x="1192964" y="1973527"/>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772F1F-A930-B546-B82D-9EE41F8E2099}">
      <dsp:nvSpPr>
        <dsp:cNvPr id="0" name=""/>
        <dsp:cNvSpPr/>
      </dsp:nvSpPr>
      <dsp:spPr>
        <a:xfrm>
          <a:off x="1861918" y="4325"/>
          <a:ext cx="1441812" cy="134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a:t>Appointments-</a:t>
          </a:r>
          <a:r>
            <a:rPr lang="en-US" sz="1500" kern="1200" baseline="0" dirty="0"/>
            <a:t>  No results mentioned</a:t>
          </a:r>
          <a:endParaRPr lang="en-US" sz="1500" kern="1200" dirty="0"/>
        </a:p>
      </dsp:txBody>
      <dsp:txXfrm>
        <a:off x="1861918" y="4325"/>
        <a:ext cx="1441812" cy="1345203"/>
      </dsp:txXfrm>
    </dsp:sp>
    <dsp:sp modelId="{6552A33A-CD3D-E449-AAB8-44B745F48E7D}">
      <dsp:nvSpPr>
        <dsp:cNvPr id="0" name=""/>
        <dsp:cNvSpPr/>
      </dsp:nvSpPr>
      <dsp:spPr>
        <a:xfrm>
          <a:off x="1922500" y="1956563"/>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965537F-C6A5-2846-896A-1B3DF3E2BBD7}">
      <dsp:nvSpPr>
        <dsp:cNvPr id="0" name=""/>
        <dsp:cNvSpPr/>
      </dsp:nvSpPr>
      <dsp:spPr>
        <a:xfrm>
          <a:off x="2452874" y="201425"/>
          <a:ext cx="1441812" cy="128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endParaRPr lang="en-US" sz="1500" kern="1200" dirty="0"/>
        </a:p>
      </dsp:txBody>
      <dsp:txXfrm>
        <a:off x="2452874" y="201425"/>
        <a:ext cx="1441812" cy="1280099"/>
      </dsp:txXfrm>
    </dsp:sp>
    <dsp:sp modelId="{7AA023F9-3A31-E24A-93AD-4CA0AAFDF121}">
      <dsp:nvSpPr>
        <dsp:cNvPr id="0" name=""/>
        <dsp:cNvSpPr/>
      </dsp:nvSpPr>
      <dsp:spPr>
        <a:xfrm>
          <a:off x="2553107" y="1956563"/>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F9E3BEE-27B7-8240-B5AF-8A9E14200BAB}">
      <dsp:nvSpPr>
        <dsp:cNvPr id="0" name=""/>
        <dsp:cNvSpPr/>
      </dsp:nvSpPr>
      <dsp:spPr>
        <a:xfrm>
          <a:off x="6782723" y="179028"/>
          <a:ext cx="1441812" cy="1321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a:t>Appointment</a:t>
          </a:r>
          <a:r>
            <a:rPr lang="en-US" sz="1500" kern="1200" baseline="0" dirty="0"/>
            <a:t> / VL results noted; Submit request for 2</a:t>
          </a:r>
          <a:r>
            <a:rPr lang="en-US" sz="1500" kern="1200" baseline="30000" dirty="0"/>
            <a:t>nd</a:t>
          </a:r>
          <a:r>
            <a:rPr lang="en-US" sz="1500" kern="1200" baseline="0" dirty="0"/>
            <a:t> line </a:t>
          </a:r>
          <a:r>
            <a:rPr lang="en-US" sz="1500" kern="1200" baseline="0" dirty="0" err="1"/>
            <a:t>Tx</a:t>
          </a:r>
          <a:endParaRPr lang="en-US" sz="1500" kern="1200" dirty="0"/>
        </a:p>
      </dsp:txBody>
      <dsp:txXfrm>
        <a:off x="6782723" y="179028"/>
        <a:ext cx="1441812" cy="1321483"/>
      </dsp:txXfrm>
    </dsp:sp>
    <dsp:sp modelId="{344E46CE-58DC-8544-8DC7-5FA2681E1584}">
      <dsp:nvSpPr>
        <dsp:cNvPr id="0" name=""/>
        <dsp:cNvSpPr/>
      </dsp:nvSpPr>
      <dsp:spPr>
        <a:xfrm>
          <a:off x="8096151" y="1944911"/>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B745302-802E-274F-A333-6DBCB8DEDF22}">
      <dsp:nvSpPr>
        <dsp:cNvPr id="0" name=""/>
        <dsp:cNvSpPr/>
      </dsp:nvSpPr>
      <dsp:spPr>
        <a:xfrm>
          <a:off x="8312414" y="0"/>
          <a:ext cx="1441812" cy="1340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a:t>Committee</a:t>
          </a:r>
          <a:r>
            <a:rPr lang="en-US" sz="1500" kern="1200" baseline="0" dirty="0"/>
            <a:t> denies request to switch to 2</a:t>
          </a:r>
          <a:r>
            <a:rPr lang="en-US" sz="1500" kern="1200" baseline="30000" dirty="0"/>
            <a:t>nd</a:t>
          </a:r>
          <a:r>
            <a:rPr lang="en-US" sz="1500" kern="1200" baseline="0" dirty="0"/>
            <a:t> line </a:t>
          </a:r>
          <a:r>
            <a:rPr lang="en-US" sz="1500" kern="1200" baseline="0" dirty="0" err="1"/>
            <a:t>Tx</a:t>
          </a:r>
          <a:endParaRPr lang="en-US" sz="1500" kern="1200" dirty="0"/>
        </a:p>
      </dsp:txBody>
      <dsp:txXfrm>
        <a:off x="8312414" y="0"/>
        <a:ext cx="1441812" cy="1340290"/>
      </dsp:txXfrm>
    </dsp:sp>
    <dsp:sp modelId="{BC55F5DF-03A4-2240-9C98-2B8DBC5206E9}">
      <dsp:nvSpPr>
        <dsp:cNvPr id="0" name=""/>
        <dsp:cNvSpPr/>
      </dsp:nvSpPr>
      <dsp:spPr>
        <a:xfrm>
          <a:off x="8924199" y="1944911"/>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8B833DA-E732-2244-AF35-957EDCFF85FE}">
      <dsp:nvSpPr>
        <dsp:cNvPr id="0" name=""/>
        <dsp:cNvSpPr/>
      </dsp:nvSpPr>
      <dsp:spPr>
        <a:xfrm>
          <a:off x="9306530" y="293770"/>
          <a:ext cx="1441812" cy="1321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a:t>Next</a:t>
          </a:r>
          <a:r>
            <a:rPr lang="en-US" sz="1500" kern="1200" baseline="0" dirty="0"/>
            <a:t> Appointment/ 2nd VL?</a:t>
          </a:r>
          <a:endParaRPr lang="en-US" sz="1500" kern="1200" dirty="0"/>
        </a:p>
      </dsp:txBody>
      <dsp:txXfrm>
        <a:off x="9306530" y="293770"/>
        <a:ext cx="1441812" cy="1321483"/>
      </dsp:txXfrm>
    </dsp:sp>
    <dsp:sp modelId="{ED353C9F-4176-DE4F-A9AD-013F3103E78E}">
      <dsp:nvSpPr>
        <dsp:cNvPr id="0" name=""/>
        <dsp:cNvSpPr/>
      </dsp:nvSpPr>
      <dsp:spPr>
        <a:xfrm>
          <a:off x="9799618" y="1923034"/>
          <a:ext cx="432530" cy="43253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1A120-7846-A84A-92BD-06D65F575BC7}" type="datetimeFigureOut">
              <a:rPr lang="en-US" smtClean="0"/>
              <a:t>3/25/2019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84331-2DA4-144C-854F-BEF6FAE73705}" type="slidenum">
              <a:rPr lang="en-US" smtClean="0"/>
              <a:t>‹#›</a:t>
            </a:fld>
            <a:endParaRPr lang="en-US"/>
          </a:p>
        </p:txBody>
      </p:sp>
    </p:spTree>
    <p:extLst>
      <p:ext uri="{BB962C8B-B14F-4D97-AF65-F5344CB8AC3E}">
        <p14:creationId xmlns:p14="http://schemas.microsoft.com/office/powerpoint/2010/main" val="99932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message – </a:t>
            </a:r>
          </a:p>
          <a:p>
            <a:r>
              <a:rPr lang="en-US" dirty="0"/>
              <a:t>#1 - PDSA seems simple to do; however, commonly, even in articles published in scientific journals, PDSA is neither implemented well nor implemented faithfully to the model</a:t>
            </a:r>
          </a:p>
          <a:p>
            <a:r>
              <a:rPr lang="en-US" dirty="0"/>
              <a:t>#2 – You can always improve your own PDSA cycles – making your PDSA cycles improve with each cycle. Always seek to learn and improve your PDSAs based on the 5 key elements.</a:t>
            </a:r>
          </a:p>
        </p:txBody>
      </p:sp>
      <p:sp>
        <p:nvSpPr>
          <p:cNvPr id="4" name="Slide Number Placeholder 3"/>
          <p:cNvSpPr>
            <a:spLocks noGrp="1"/>
          </p:cNvSpPr>
          <p:nvPr>
            <p:ph type="sldNum" sz="quarter" idx="5"/>
          </p:nvPr>
        </p:nvSpPr>
        <p:spPr/>
        <p:txBody>
          <a:bodyPr/>
          <a:lstStyle/>
          <a:p>
            <a:fld id="{69084331-2DA4-144C-854F-BEF6FAE73705}" type="slidenum">
              <a:rPr lang="en-US" smtClean="0"/>
              <a:t>55</a:t>
            </a:fld>
            <a:endParaRPr lang="en-US"/>
          </a:p>
        </p:txBody>
      </p:sp>
    </p:spTree>
    <p:extLst>
      <p:ext uri="{BB962C8B-B14F-4D97-AF65-F5344CB8AC3E}">
        <p14:creationId xmlns:p14="http://schemas.microsoft.com/office/powerpoint/2010/main" val="111962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 How to determine what test of changes to do</a:t>
            </a:r>
          </a:p>
          <a:p>
            <a:pPr lvl="1">
              <a:defRPr/>
            </a:pPr>
            <a:r>
              <a:rPr lang="en-US" dirty="0"/>
              <a:t>- First have a clear Aim, which means the team knows what to work towards</a:t>
            </a:r>
          </a:p>
          <a:p>
            <a:pPr lvl="1">
              <a:defRPr/>
            </a:pPr>
            <a:r>
              <a:rPr lang="en-US" dirty="0"/>
              <a:t>- Reflect on the major factors or drivers that will influence achieving the goal. This helps to focus the group’s efforts and decreases the likelihood that unnecessary work will occur</a:t>
            </a:r>
          </a:p>
          <a:p>
            <a:pPr lvl="1">
              <a:defRPr/>
            </a:pPr>
            <a:r>
              <a:rPr lang="en-US" dirty="0"/>
              <a:t>- Determining the major factors or drivers helps to limit the interventions or actions to the few that are most likely to help achieve the goal.</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56</a:t>
            </a:fld>
            <a:endParaRPr lang="en-US"/>
          </a:p>
        </p:txBody>
      </p:sp>
    </p:spTree>
    <p:extLst>
      <p:ext uri="{BB962C8B-B14F-4D97-AF65-F5344CB8AC3E}">
        <p14:creationId xmlns:p14="http://schemas.microsoft.com/office/powerpoint/2010/main" val="130245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1" name="Rectangle 7"/>
          <p:cNvSpPr>
            <a:spLocks noGrp="1" noChangeArrowheads="1"/>
          </p:cNvSpPr>
          <p:nvPr>
            <p:ph type="sldNum" sz="quarter" idx="5"/>
          </p:nvPr>
        </p:nvSpPr>
        <p:spPr>
          <a:noFill/>
          <a:ln>
            <a:miter lim="800000"/>
            <a:headEnd/>
            <a:tailEnd/>
          </a:ln>
        </p:spPr>
        <p:txBody>
          <a:bodyPr/>
          <a:lstStyle/>
          <a:p>
            <a:fld id="{16FAB56B-EEDD-4CEC-B37C-38B1EAD9FEB4}" type="slidenum">
              <a:rPr lang="en-US" smtClean="0">
                <a:latin typeface="Arial" charset="0"/>
              </a:rPr>
              <a:pPr/>
              <a:t>57</a:t>
            </a:fld>
            <a:endParaRPr lang="en-US">
              <a:latin typeface="Arial" charset="0"/>
            </a:endParaRPr>
          </a:p>
        </p:txBody>
      </p:sp>
      <p:sp>
        <p:nvSpPr>
          <p:cNvPr id="3077122" name="Rectangle 3"/>
          <p:cNvSpPr>
            <a:spLocks noGrp="1" noChangeArrowheads="1"/>
          </p:cNvSpPr>
          <p:nvPr>
            <p:ph type="dt" sz="quarter" idx="1"/>
          </p:nvPr>
        </p:nvSpPr>
        <p:spPr>
          <a:noFill/>
          <a:ln>
            <a:miter lim="800000"/>
            <a:headEnd/>
            <a:tailEnd/>
          </a:ln>
        </p:spPr>
        <p:txBody>
          <a:bodyPr/>
          <a:lstStyle/>
          <a:p>
            <a:fld id="{717E31FF-9D37-43B1-9503-CB6E1E2BBF55}" type="datetime1">
              <a:rPr lang="en-US" smtClean="0">
                <a:latin typeface="Arial" charset="0"/>
              </a:rPr>
              <a:pPr/>
              <a:t>3/25/2019</a:t>
            </a:fld>
            <a:endParaRPr lang="en-US">
              <a:latin typeface="Arial" charset="0"/>
            </a:endParaRPr>
          </a:p>
        </p:txBody>
      </p:sp>
      <p:sp>
        <p:nvSpPr>
          <p:cNvPr id="3077123" name="Rectangle 7"/>
          <p:cNvSpPr txBox="1">
            <a:spLocks noGrp="1" noChangeArrowheads="1"/>
          </p:cNvSpPr>
          <p:nvPr/>
        </p:nvSpPr>
        <p:spPr bwMode="auto">
          <a:xfrm>
            <a:off x="3884417" y="8684383"/>
            <a:ext cx="2972098" cy="458107"/>
          </a:xfrm>
          <a:prstGeom prst="rect">
            <a:avLst/>
          </a:prstGeom>
          <a:noFill/>
          <a:ln w="9525">
            <a:noFill/>
            <a:miter lim="800000"/>
            <a:headEnd/>
            <a:tailEnd/>
          </a:ln>
        </p:spPr>
        <p:txBody>
          <a:bodyPr lIns="89751" tIns="44876" rIns="89751" bIns="44876" anchor="b"/>
          <a:lstStyle/>
          <a:p>
            <a:pPr algn="r" defTabSz="897779"/>
            <a:fld id="{99CC8367-5AB9-40B8-BC82-7B45BCFC6DF6}" type="slidenum">
              <a:rPr lang="en-US" sz="1200">
                <a:latin typeface="Arial" charset="0"/>
              </a:rPr>
              <a:pPr algn="r" defTabSz="897779"/>
              <a:t>57</a:t>
            </a:fld>
            <a:endParaRPr lang="en-US" sz="1200">
              <a:latin typeface="Arial" charset="0"/>
            </a:endParaRPr>
          </a:p>
        </p:txBody>
      </p:sp>
      <p:sp>
        <p:nvSpPr>
          <p:cNvPr id="3077124" name="Rectangle 7"/>
          <p:cNvSpPr txBox="1">
            <a:spLocks noGrp="1" noChangeArrowheads="1"/>
          </p:cNvSpPr>
          <p:nvPr/>
        </p:nvSpPr>
        <p:spPr bwMode="auto">
          <a:xfrm>
            <a:off x="3885902" y="8684383"/>
            <a:ext cx="2970611" cy="458107"/>
          </a:xfrm>
          <a:prstGeom prst="rect">
            <a:avLst/>
          </a:prstGeom>
          <a:noFill/>
          <a:ln w="9525">
            <a:noFill/>
            <a:miter lim="800000"/>
            <a:headEnd/>
            <a:tailEnd/>
          </a:ln>
        </p:spPr>
        <p:txBody>
          <a:bodyPr lIns="90271" tIns="45136" rIns="90271" bIns="45136" anchor="b"/>
          <a:lstStyle/>
          <a:p>
            <a:pPr algn="r" defTabSz="903784"/>
            <a:fld id="{9ACD5C8B-82D5-45E0-A0FE-C369BC06B1C6}" type="slidenum">
              <a:rPr lang="en-US" sz="1200">
                <a:latin typeface="Arial" charset="0"/>
              </a:rPr>
              <a:pPr algn="r" defTabSz="903784"/>
              <a:t>57</a:t>
            </a:fld>
            <a:endParaRPr lang="en-US" sz="1200">
              <a:latin typeface="Arial" charset="0"/>
            </a:endParaRPr>
          </a:p>
        </p:txBody>
      </p:sp>
      <p:sp>
        <p:nvSpPr>
          <p:cNvPr id="3077125" name="Rectangle 2"/>
          <p:cNvSpPr>
            <a:spLocks noGrp="1" noRot="1" noChangeAspect="1" noChangeArrowheads="1" noTextEdit="1"/>
          </p:cNvSpPr>
          <p:nvPr>
            <p:ph type="sldImg"/>
          </p:nvPr>
        </p:nvSpPr>
        <p:spPr>
          <a:xfrm>
            <a:off x="639763" y="174625"/>
            <a:ext cx="5649912" cy="3178175"/>
          </a:xfrm>
          <a:ln w="12700" cap="flat">
            <a:solidFill>
              <a:schemeClr val="tx1"/>
            </a:solidFill>
          </a:ln>
        </p:spPr>
      </p:sp>
      <p:sp>
        <p:nvSpPr>
          <p:cNvPr id="3077126" name="Rectangle 3"/>
          <p:cNvSpPr>
            <a:spLocks noGrp="1" noChangeArrowheads="1"/>
          </p:cNvSpPr>
          <p:nvPr>
            <p:ph type="body" idx="1"/>
          </p:nvPr>
        </p:nvSpPr>
        <p:spPr>
          <a:xfrm>
            <a:off x="435025" y="3530839"/>
            <a:ext cx="5885596" cy="4979997"/>
          </a:xfrm>
          <a:noFill/>
        </p:spPr>
        <p:txBody>
          <a:bodyPr lIns="91044" tIns="46298" rIns="91044" bIns="46298"/>
          <a:lstStyle/>
          <a:p>
            <a:pPr eaLnBrk="1" hangingPunct="1"/>
            <a:r>
              <a:rPr lang="en-US" sz="1600" dirty="0">
                <a:latin typeface="Arial" charset="0"/>
              </a:rPr>
              <a:t>Here is a chance to gain participation &amp; ask interactive questions. The animation leads through the questions (in blue boxes). Stop after box #2 and ask the audience what would be a small test of change. Only move to the yellow boxes (#3-7) – answers – when you have engaged the participants in attempting to identify a small test of change.</a:t>
            </a:r>
          </a:p>
        </p:txBody>
      </p:sp>
    </p:spTree>
    <p:extLst>
      <p:ext uri="{BB962C8B-B14F-4D97-AF65-F5344CB8AC3E}">
        <p14:creationId xmlns:p14="http://schemas.microsoft.com/office/powerpoint/2010/main" val="97836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#1 – One PDSA is very, very, very rarely enough</a:t>
            </a:r>
          </a:p>
          <a:p>
            <a:endParaRPr lang="en-US" dirty="0"/>
          </a:p>
          <a:p>
            <a:r>
              <a:rPr lang="en-US" dirty="0"/>
              <a:t>Question #2 – Generally, we like to test one change at a time – to be able to fully assess one change without confounding it by testing more than one change at a time. However, if the two processes are separate, you could speed up the QI project timeline by testing concurrent PDSAs. In this case, you could work on your patient notification process and your EAC form PDSAs concurrently - at the same time. This  would be best after the team has some PDSA practice and enough people on the team to be able to be working on 2 PDSAs at a time.</a:t>
            </a:r>
          </a:p>
        </p:txBody>
      </p:sp>
      <p:sp>
        <p:nvSpPr>
          <p:cNvPr id="4" name="Slide Number Placeholder 3"/>
          <p:cNvSpPr>
            <a:spLocks noGrp="1"/>
          </p:cNvSpPr>
          <p:nvPr>
            <p:ph type="sldNum" sz="quarter" idx="5"/>
          </p:nvPr>
        </p:nvSpPr>
        <p:spPr/>
        <p:txBody>
          <a:bodyPr/>
          <a:lstStyle/>
          <a:p>
            <a:fld id="{69084331-2DA4-144C-854F-BEF6FAE73705}" type="slidenum">
              <a:rPr lang="en-US" smtClean="0"/>
              <a:t>58</a:t>
            </a:fld>
            <a:endParaRPr lang="en-US"/>
          </a:p>
        </p:txBody>
      </p:sp>
    </p:spTree>
    <p:extLst>
      <p:ext uri="{BB962C8B-B14F-4D97-AF65-F5344CB8AC3E}">
        <p14:creationId xmlns:p14="http://schemas.microsoft.com/office/powerpoint/2010/main" val="374395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3E89FD-11C6-4640-9B60-5DA94EC60B66}"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10239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DF0B8-B463-E64E-A2B4-95BA4DD6204F}"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DF0B8-B463-E64E-A2B4-95BA4DD6204F}"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DF0B8-B463-E64E-A2B4-95BA4DD6204F}"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609600" y="5791200"/>
            <a:ext cx="109728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6084266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DF0B8-B463-E64E-A2B4-95BA4DD6204F}"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DF0B8-B463-E64E-A2B4-95BA4DD6204F}"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DF0B8-B463-E64E-A2B4-95BA4DD6204F}"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DF0B8-B463-E64E-A2B4-95BA4DD6204F}" type="datetimeFigureOut">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DF0B8-B463-E64E-A2B4-95BA4DD6204F}" type="datetimeFigureOut">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DF0B8-B463-E64E-A2B4-95BA4DD6204F}"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DF0B8-B463-E64E-A2B4-95BA4DD6204F}"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DF0B8-B463-E64E-A2B4-95BA4DD6204F}"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D1F6E-E4C1-D14F-A9D2-CB84BB9EA1A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DF0B8-B463-E64E-A2B4-95BA4DD6204F}" type="datetimeFigureOut">
              <a:rPr lang="en-US" smtClean="0"/>
              <a:t>3/25/2019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D1F6E-E4C1-D14F-A9D2-CB84BB9EA1A1}" type="slidenum">
              <a:rPr lang="en-US" smtClean="0"/>
              <a:t>‹#›</a:t>
            </a:fld>
            <a:endParaRPr lang="en-US"/>
          </a:p>
        </p:txBody>
      </p:sp>
    </p:spTree>
    <p:extLst>
      <p:ext uri="{BB962C8B-B14F-4D97-AF65-F5344CB8AC3E}">
        <p14:creationId xmlns:p14="http://schemas.microsoft.com/office/powerpoint/2010/main" val="12564297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ya5MBBtyA3M?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Ii-Rul_JlzU?feature=oembe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https://www.youtube.com/embed/z3rbZC6_eBE?feature=oembe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Text Placeholder 2"/>
          <p:cNvSpPr>
            <a:spLocks noGrp="1"/>
          </p:cNvSpPr>
          <p:nvPr>
            <p:ph type="body" idx="1"/>
          </p:nvPr>
        </p:nvSpPr>
        <p:spPr/>
        <p:txBody>
          <a:bodyPr/>
          <a:lstStyle/>
          <a:p>
            <a:r>
              <a:rPr lang="en-US" dirty="0"/>
              <a:t>Be sure and capture best practices that you learned from other sites and will take back to your country!</a:t>
            </a:r>
          </a:p>
        </p:txBody>
      </p:sp>
    </p:spTree>
    <p:extLst>
      <p:ext uri="{BB962C8B-B14F-4D97-AF65-F5344CB8AC3E}">
        <p14:creationId xmlns:p14="http://schemas.microsoft.com/office/powerpoint/2010/main" val="1784584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the printed laboratory results?</a:t>
            </a:r>
          </a:p>
        </p:txBody>
      </p:sp>
      <p:sp>
        <p:nvSpPr>
          <p:cNvPr id="3" name="Text Placeholder 2"/>
          <p:cNvSpPr>
            <a:spLocks noGrp="1"/>
          </p:cNvSpPr>
          <p:nvPr>
            <p:ph type="body" idx="1"/>
          </p:nvPr>
        </p:nvSpPr>
        <p:spPr>
          <a:xfrm>
            <a:off x="839788" y="1681163"/>
            <a:ext cx="5157787" cy="381553"/>
          </a:xfrm>
        </p:spPr>
        <p:txBody>
          <a:bodyPr>
            <a:normAutofit fontScale="92500" lnSpcReduction="10000"/>
          </a:bodyPr>
          <a:lstStyle/>
          <a:p>
            <a:r>
              <a:rPr lang="en-US" dirty="0"/>
              <a:t>NOT in the patient’s chart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163" y="2062716"/>
            <a:ext cx="3652086" cy="4869448"/>
          </a:xfrm>
        </p:spPr>
      </p:pic>
      <p:sp>
        <p:nvSpPr>
          <p:cNvPr id="5" name="Text Placeholder 4"/>
          <p:cNvSpPr>
            <a:spLocks noGrp="1"/>
          </p:cNvSpPr>
          <p:nvPr>
            <p:ph type="body" sz="quarter" idx="3"/>
          </p:nvPr>
        </p:nvSpPr>
        <p:spPr>
          <a:xfrm>
            <a:off x="6172200" y="1681163"/>
            <a:ext cx="5183188" cy="381553"/>
          </a:xfrm>
        </p:spPr>
        <p:txBody>
          <a:bodyPr>
            <a:normAutofit fontScale="92500" lnSpcReduction="10000"/>
          </a:bodyPr>
          <a:lstStyle/>
          <a:p>
            <a:r>
              <a:rPr lang="en-US" dirty="0"/>
              <a:t>YES, results recorded in the lab register</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97575" y="2398486"/>
            <a:ext cx="5279360" cy="3959520"/>
          </a:xfrm>
        </p:spPr>
      </p:pic>
    </p:spTree>
    <p:extLst>
      <p:ext uri="{BB962C8B-B14F-4D97-AF65-F5344CB8AC3E}">
        <p14:creationId xmlns:p14="http://schemas.microsoft.com/office/powerpoint/2010/main" val="197568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15900"/>
            <a:ext cx="11137899" cy="1849967"/>
          </a:xfrm>
        </p:spPr>
        <p:txBody>
          <a:bodyPr>
            <a:normAutofit/>
          </a:bodyPr>
          <a:lstStyle/>
          <a:p>
            <a:r>
              <a:rPr lang="en-US" b="1" dirty="0">
                <a:solidFill>
                  <a:schemeClr val="accent1"/>
                </a:solidFill>
              </a:rPr>
              <a:t>Go &amp; See </a:t>
            </a:r>
            <a:r>
              <a:rPr lang="en-US" dirty="0"/>
              <a:t>- Trace/Validate Process at Site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43" y="2065867"/>
            <a:ext cx="5831558" cy="43708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43" y="1335449"/>
            <a:ext cx="5733769" cy="4297680"/>
          </a:xfrm>
          <a:prstGeom prst="rect">
            <a:avLst/>
          </a:prstGeom>
        </p:spPr>
      </p:pic>
      <p:sp>
        <p:nvSpPr>
          <p:cNvPr id="3" name="Oval 2"/>
          <p:cNvSpPr/>
          <p:nvPr/>
        </p:nvSpPr>
        <p:spPr>
          <a:xfrm>
            <a:off x="5465134" y="2796286"/>
            <a:ext cx="2573079" cy="2579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RESULTS LOST</a:t>
            </a:r>
          </a:p>
        </p:txBody>
      </p:sp>
      <p:sp>
        <p:nvSpPr>
          <p:cNvPr id="4" name="Left-Right Arrow 3"/>
          <p:cNvSpPr/>
          <p:nvPr/>
        </p:nvSpPr>
        <p:spPr>
          <a:xfrm>
            <a:off x="4976038" y="1335450"/>
            <a:ext cx="3359888" cy="12034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8 METERS</a:t>
            </a:r>
          </a:p>
        </p:txBody>
      </p:sp>
    </p:spTree>
    <p:extLst>
      <p:ext uri="{BB962C8B-B14F-4D97-AF65-F5344CB8AC3E}">
        <p14:creationId xmlns:p14="http://schemas.microsoft.com/office/powerpoint/2010/main" val="76841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457200"/>
            <a:ext cx="4168521" cy="1600200"/>
          </a:xfrm>
        </p:spPr>
        <p:txBody>
          <a:bodyPr/>
          <a:lstStyle/>
          <a:p>
            <a:r>
              <a:rPr lang="en-US" dirty="0"/>
              <a:t>Where are the printed laboratory results?</a:t>
            </a: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139"/>
            <a:ext cx="6172200" cy="4630197"/>
          </a:xfrm>
        </p:spPr>
      </p:pic>
      <p:sp>
        <p:nvSpPr>
          <p:cNvPr id="4" name="Text Placeholder 3"/>
          <p:cNvSpPr>
            <a:spLocks noGrp="1"/>
          </p:cNvSpPr>
          <p:nvPr>
            <p:ph type="body" sz="half" idx="2"/>
          </p:nvPr>
        </p:nvSpPr>
        <p:spPr>
          <a:xfrm>
            <a:off x="603504" y="3072384"/>
            <a:ext cx="4370832" cy="2796604"/>
          </a:xfrm>
        </p:spPr>
        <p:txBody>
          <a:bodyPr>
            <a:normAutofit/>
          </a:bodyPr>
          <a:lstStyle/>
          <a:p>
            <a:r>
              <a:rPr lang="en-US" sz="2800" dirty="0"/>
              <a:t>Tracing the patient care</a:t>
            </a:r>
          </a:p>
          <a:p>
            <a:endParaRPr lang="en-US" sz="2800" dirty="0"/>
          </a:p>
          <a:p>
            <a:r>
              <a:rPr lang="en-US" sz="2800" dirty="0">
                <a:solidFill>
                  <a:schemeClr val="accent1"/>
                </a:solidFill>
              </a:rPr>
              <a:t>Unfiled, on the expert client's desk (last 3 months)</a:t>
            </a:r>
          </a:p>
        </p:txBody>
      </p:sp>
    </p:spTree>
    <p:extLst>
      <p:ext uri="{BB962C8B-B14F-4D97-AF65-F5344CB8AC3E}">
        <p14:creationId xmlns:p14="http://schemas.microsoft.com/office/powerpoint/2010/main" val="27874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‘Ah Ha’ Moment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12130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748102" y="336129"/>
          <a:ext cx="8777496" cy="6244014"/>
        </p:xfrm>
        <a:graphic>
          <a:graphicData uri="http://schemas.openxmlformats.org/drawingml/2006/table">
            <a:tbl>
              <a:tblPr firstRow="1" bandRow="1">
                <a:tableStyleId>{5C22544A-7EE6-4342-B048-85BDC9FD1C3A}</a:tableStyleId>
              </a:tblPr>
              <a:tblGrid>
                <a:gridCol w="1462916">
                  <a:extLst>
                    <a:ext uri="{9D8B030D-6E8A-4147-A177-3AD203B41FA5}">
                      <a16:colId xmlns:a16="http://schemas.microsoft.com/office/drawing/2014/main" val="20000"/>
                    </a:ext>
                  </a:extLst>
                </a:gridCol>
                <a:gridCol w="1462916">
                  <a:extLst>
                    <a:ext uri="{9D8B030D-6E8A-4147-A177-3AD203B41FA5}">
                      <a16:colId xmlns:a16="http://schemas.microsoft.com/office/drawing/2014/main" val="20001"/>
                    </a:ext>
                  </a:extLst>
                </a:gridCol>
                <a:gridCol w="1462916">
                  <a:extLst>
                    <a:ext uri="{9D8B030D-6E8A-4147-A177-3AD203B41FA5}">
                      <a16:colId xmlns:a16="http://schemas.microsoft.com/office/drawing/2014/main" val="20002"/>
                    </a:ext>
                  </a:extLst>
                </a:gridCol>
                <a:gridCol w="1462916">
                  <a:extLst>
                    <a:ext uri="{9D8B030D-6E8A-4147-A177-3AD203B41FA5}">
                      <a16:colId xmlns:a16="http://schemas.microsoft.com/office/drawing/2014/main" val="20003"/>
                    </a:ext>
                  </a:extLst>
                </a:gridCol>
                <a:gridCol w="1462916">
                  <a:extLst>
                    <a:ext uri="{9D8B030D-6E8A-4147-A177-3AD203B41FA5}">
                      <a16:colId xmlns:a16="http://schemas.microsoft.com/office/drawing/2014/main" val="20004"/>
                    </a:ext>
                  </a:extLst>
                </a:gridCol>
                <a:gridCol w="1462916">
                  <a:extLst>
                    <a:ext uri="{9D8B030D-6E8A-4147-A177-3AD203B41FA5}">
                      <a16:colId xmlns:a16="http://schemas.microsoft.com/office/drawing/2014/main" val="20005"/>
                    </a:ext>
                  </a:extLst>
                </a:gridCol>
              </a:tblGrid>
              <a:tr h="560220">
                <a:tc>
                  <a:txBody>
                    <a:bodyPr/>
                    <a:lstStyle/>
                    <a:p>
                      <a:pPr marL="0" marR="0" algn="ctr">
                        <a:spcBef>
                          <a:spcPts val="0"/>
                        </a:spcBef>
                        <a:spcAft>
                          <a:spcPts val="0"/>
                        </a:spcAft>
                      </a:pPr>
                      <a:r>
                        <a:rPr lang="en-US" sz="1200" b="1" dirty="0">
                          <a:effectLst/>
                          <a:latin typeface="Cambria"/>
                          <a:ea typeface="ＭＳ 明朝"/>
                          <a:cs typeface="Times New Roman"/>
                        </a:rPr>
                        <a:t>Process Step</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b="1">
                          <a:effectLst/>
                          <a:latin typeface="Cambria"/>
                          <a:ea typeface="ＭＳ 明朝"/>
                          <a:cs typeface="Times New Roman"/>
                        </a:rPr>
                        <a:t>What Happens?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b="1">
                          <a:effectLst/>
                          <a:latin typeface="Cambria"/>
                          <a:ea typeface="ＭＳ 明朝"/>
                          <a:cs typeface="Times New Roman"/>
                        </a:rPr>
                        <a:t>Who is responsible?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b="1">
                          <a:effectLst/>
                          <a:latin typeface="Cambria"/>
                          <a:ea typeface="ＭＳ 明朝"/>
                          <a:cs typeface="Times New Roman"/>
                        </a:rPr>
                        <a:t>Duration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b="1">
                          <a:effectLst/>
                          <a:latin typeface="Cambria"/>
                          <a:ea typeface="ＭＳ 明朝"/>
                          <a:cs typeface="Times New Roman"/>
                        </a:rPr>
                        <a:t>Forms/logs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200" b="1" dirty="0">
                          <a:effectLst/>
                          <a:latin typeface="Cambria"/>
                          <a:ea typeface="ＭＳ 明朝"/>
                          <a:cs typeface="Times New Roman"/>
                        </a:rPr>
                        <a:t>Opportunity for Improvement</a:t>
                      </a:r>
                      <a:endParaRPr lang="en-US" sz="12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0"/>
                  </a:ext>
                </a:extLst>
              </a:tr>
              <a:tr h="1041158">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dirty="0">
                          <a:effectLst/>
                          <a:latin typeface="Cambria"/>
                          <a:ea typeface="ＭＳ 明朝"/>
                          <a:cs typeface="Times New Roman"/>
                        </a:rPr>
                        <a:t>14. Receive results and enter in NST logbook; sort result printouts into high </a:t>
                      </a:r>
                      <a:r>
                        <a:rPr lang="en-US" sz="1200" dirty="0" err="1">
                          <a:effectLst/>
                          <a:latin typeface="Cambria"/>
                          <a:ea typeface="ＭＳ 明朝"/>
                          <a:cs typeface="Times New Roman"/>
                        </a:rPr>
                        <a:t>vs</a:t>
                      </a:r>
                      <a:r>
                        <a:rPr lang="en-US" sz="1200" dirty="0">
                          <a:effectLst/>
                          <a:latin typeface="Cambria"/>
                          <a:ea typeface="ＭＳ 明朝"/>
                          <a:cs typeface="Times New Roman"/>
                        </a:rPr>
                        <a:t> low VL piles</a:t>
                      </a:r>
                    </a:p>
                    <a:p>
                      <a:pPr marL="0" marR="0" lvl="0" indent="0">
                        <a:spcBef>
                          <a:spcPts val="0"/>
                        </a:spcBef>
                        <a:spcAft>
                          <a:spcPts val="0"/>
                        </a:spcAft>
                        <a:buFont typeface="+mj-lt"/>
                        <a:buNone/>
                      </a:pPr>
                      <a:endParaRPr lang="en-US" sz="12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Phlebotomist</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0.5</a:t>
                      </a:r>
                      <a:r>
                        <a:rPr lang="en-US" sz="1200" baseline="0" dirty="0">
                          <a:effectLst/>
                          <a:latin typeface="Cambria"/>
                          <a:ea typeface="ＭＳ 明朝"/>
                          <a:cs typeface="Times New Roman"/>
                        </a:rPr>
                        <a:t> hour</a:t>
                      </a:r>
                      <a:endParaRPr lang="en-US" sz="12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NST logbook; test result reports</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Direct communication of high VL results to clinic and patients (SMS); make</a:t>
                      </a:r>
                      <a:r>
                        <a:rPr lang="en-US" sz="1200" baseline="0" dirty="0">
                          <a:effectLst/>
                          <a:latin typeface="Cambria"/>
                          <a:ea typeface="ＭＳ 明朝"/>
                          <a:cs typeface="Times New Roman"/>
                        </a:rPr>
                        <a:t> high VL results visible (e.g., highlight)</a:t>
                      </a:r>
                      <a:endParaRPr lang="en-US" sz="12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1"/>
                  </a:ext>
                </a:extLst>
              </a:tr>
              <a:tr h="1041158">
                <a:tc>
                  <a:txBody>
                    <a:bodyPr/>
                    <a:lstStyle/>
                    <a:p>
                      <a:pPr marL="0" marR="0" lvl="0" indent="0">
                        <a:spcBef>
                          <a:spcPts val="0"/>
                        </a:spcBef>
                        <a:spcAft>
                          <a:spcPts val="0"/>
                        </a:spcAft>
                        <a:buFont typeface="+mj-lt"/>
                        <a:buNone/>
                      </a:pPr>
                      <a:r>
                        <a:rPr lang="en-US" sz="1200" dirty="0">
                          <a:effectLst/>
                          <a:latin typeface="Cambria"/>
                          <a:ea typeface="ＭＳ 明朝"/>
                          <a:cs typeface="Times New Roman"/>
                        </a:rPr>
                        <a:t>15.</a:t>
                      </a:r>
                      <a:r>
                        <a:rPr lang="en-US" sz="1200" baseline="0" dirty="0">
                          <a:effectLst/>
                          <a:latin typeface="Cambria"/>
                          <a:ea typeface="ＭＳ 明朝"/>
                          <a:cs typeface="Times New Roman"/>
                        </a:rPr>
                        <a:t> </a:t>
                      </a:r>
                      <a:r>
                        <a:rPr lang="en-US" sz="1200" dirty="0">
                          <a:effectLst/>
                          <a:latin typeface="Cambria"/>
                          <a:ea typeface="ＭＳ 明朝"/>
                          <a:cs typeface="Times New Roman"/>
                        </a:rPr>
                        <a:t>Deliver results to ART nurse</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Phlebotomist</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0.5 day</a:t>
                      </a: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In-box</a:t>
                      </a:r>
                      <a:r>
                        <a:rPr lang="en-US" sz="1200" baseline="0" dirty="0">
                          <a:effectLst/>
                          <a:latin typeface="Cambria"/>
                          <a:ea typeface="ＭＳ 明朝"/>
                          <a:cs typeface="Times New Roman"/>
                        </a:rPr>
                        <a:t> on wall to receive high VL reports</a:t>
                      </a:r>
                      <a:endParaRPr lang="en-US" sz="12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2"/>
                  </a:ext>
                </a:extLst>
              </a:tr>
              <a:tr h="1041158">
                <a:tc>
                  <a:txBody>
                    <a:bodyPr/>
                    <a:lstStyle/>
                    <a:p>
                      <a:pPr marL="0" marR="0" lvl="0" indent="0">
                        <a:spcBef>
                          <a:spcPts val="0"/>
                        </a:spcBef>
                        <a:spcAft>
                          <a:spcPts val="0"/>
                        </a:spcAft>
                        <a:buFont typeface="+mj-lt"/>
                        <a:buNone/>
                      </a:pPr>
                      <a:r>
                        <a:rPr lang="en-US" sz="1200" dirty="0">
                          <a:effectLst/>
                          <a:latin typeface="Cambria"/>
                          <a:ea typeface="ＭＳ 明朝"/>
                          <a:cs typeface="Times New Roman"/>
                        </a:rPr>
                        <a:t>16.</a:t>
                      </a:r>
                      <a:r>
                        <a:rPr lang="en-US" sz="1200" baseline="0" dirty="0">
                          <a:effectLst/>
                          <a:latin typeface="Cambria"/>
                          <a:ea typeface="ＭＳ 明朝"/>
                          <a:cs typeface="Times New Roman"/>
                        </a:rPr>
                        <a:t> Review results and deliver to Expert Client for follow-up action</a:t>
                      </a:r>
                      <a:endParaRPr lang="en-US" sz="12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ART</a:t>
                      </a:r>
                      <a:r>
                        <a:rPr lang="en-US" sz="1200" baseline="0" dirty="0">
                          <a:effectLst/>
                          <a:latin typeface="Cambria"/>
                          <a:ea typeface="ＭＳ 明朝"/>
                          <a:cs typeface="Times New Roman"/>
                        </a:rPr>
                        <a:t> nurse</a:t>
                      </a:r>
                      <a:endParaRPr lang="en-US" sz="1200" dirty="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0.5 day</a:t>
                      </a:r>
                    </a:p>
                  </a:txBody>
                  <a:tcPr marL="68580" marR="68580" marT="0" marB="0"/>
                </a:tc>
                <a:tc>
                  <a:txBody>
                    <a:bodyPr/>
                    <a:lstStyle/>
                    <a:p>
                      <a:pPr marL="0" marR="0">
                        <a:spcBef>
                          <a:spcPts val="0"/>
                        </a:spcBef>
                        <a:spcAft>
                          <a:spcPts val="0"/>
                        </a:spcAft>
                      </a:pPr>
                      <a:endParaRPr lang="en-US" sz="1200">
                        <a:effectLst/>
                        <a:latin typeface="Cambria"/>
                        <a:ea typeface="ＭＳ 明朝"/>
                        <a:cs typeface="Times New Roman"/>
                      </a:endParaRP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Have one</a:t>
                      </a:r>
                      <a:r>
                        <a:rPr lang="en-US" sz="1200" baseline="0" dirty="0">
                          <a:effectLst/>
                          <a:latin typeface="Cambria"/>
                          <a:ea typeface="ＭＳ 明朝"/>
                          <a:cs typeface="Times New Roman"/>
                        </a:rPr>
                        <a:t> dedicated nurse to manage care of all patients with high VL results; in-box on wall to receive high VL reports</a:t>
                      </a:r>
                      <a:endParaRPr lang="en-US" sz="12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3"/>
                  </a:ext>
                </a:extLst>
              </a:tr>
              <a:tr h="1041158">
                <a:tc>
                  <a:txBody>
                    <a:bodyPr/>
                    <a:lstStyle/>
                    <a:p>
                      <a:pPr marL="0" marR="0" lvl="0" indent="0">
                        <a:spcBef>
                          <a:spcPts val="0"/>
                        </a:spcBef>
                        <a:spcAft>
                          <a:spcPts val="0"/>
                        </a:spcAft>
                        <a:buFont typeface="+mj-lt"/>
                        <a:buNone/>
                      </a:pPr>
                      <a:r>
                        <a:rPr lang="en-US" sz="1200" dirty="0">
                          <a:effectLst/>
                          <a:latin typeface="Cambria"/>
                          <a:ea typeface="ＭＳ 明朝"/>
                          <a:cs typeface="Times New Roman"/>
                        </a:rPr>
                        <a:t>17. Call patients with high VL results and schedule appointment for clinic visit</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To coincide doctor’s visit</a:t>
                      </a: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Nurse/expert client</a:t>
                      </a: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1-4 days</a:t>
                      </a: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Call log and appointment book</a:t>
                      </a:r>
                    </a:p>
                  </a:txBody>
                  <a:tcPr marL="68580" marR="68580" marT="0" marB="0"/>
                </a:tc>
                <a:tc>
                  <a:txBody>
                    <a:bodyPr/>
                    <a:lstStyle/>
                    <a:p>
                      <a:pPr marL="0" marR="0">
                        <a:spcBef>
                          <a:spcPts val="0"/>
                        </a:spcBef>
                        <a:spcAft>
                          <a:spcPts val="0"/>
                        </a:spcAft>
                      </a:pPr>
                      <a:r>
                        <a:rPr lang="en-US" sz="1200">
                          <a:effectLst/>
                          <a:latin typeface="Cambria"/>
                          <a:ea typeface="ＭＳ 明朝"/>
                          <a:cs typeface="Times New Roman"/>
                        </a:rPr>
                        <a:t>How to identify all high VL patients</a:t>
                      </a:r>
                    </a:p>
                  </a:txBody>
                  <a:tcPr marL="68580" marR="68580" marT="0" marB="0"/>
                </a:tc>
                <a:extLst>
                  <a:ext uri="{0D108BD9-81ED-4DB2-BD59-A6C34878D82A}">
                    <a16:rowId xmlns:a16="http://schemas.microsoft.com/office/drawing/2014/main" val="10004"/>
                  </a:ext>
                </a:extLst>
              </a:tr>
              <a:tr h="1041158">
                <a:tc>
                  <a:txBody>
                    <a:bodyPr/>
                    <a:lstStyle/>
                    <a:p>
                      <a:pPr marL="0" marR="0" lvl="0" indent="0">
                        <a:spcBef>
                          <a:spcPts val="0"/>
                        </a:spcBef>
                        <a:spcAft>
                          <a:spcPts val="0"/>
                        </a:spcAft>
                        <a:buFont typeface="+mj-lt"/>
                        <a:buNone/>
                      </a:pPr>
                      <a:r>
                        <a:rPr lang="en-US" sz="1200" dirty="0">
                          <a:effectLst/>
                          <a:latin typeface="Cambria"/>
                          <a:ea typeface="ＭＳ 明朝"/>
                          <a:cs typeface="Times New Roman"/>
                        </a:rPr>
                        <a:t>18. Monitor call log, appointment book, and chronic patient files</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Expert client</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 </a:t>
                      </a:r>
                    </a:p>
                  </a:txBody>
                  <a:tcPr marL="68580" marR="68580" marT="0" marB="0"/>
                </a:tc>
                <a:tc>
                  <a:txBody>
                    <a:bodyPr/>
                    <a:lstStyle/>
                    <a:p>
                      <a:pPr marL="0" marR="0">
                        <a:spcBef>
                          <a:spcPts val="0"/>
                        </a:spcBef>
                        <a:spcAft>
                          <a:spcPts val="0"/>
                        </a:spcAft>
                      </a:pPr>
                      <a:r>
                        <a:rPr lang="en-US" sz="1200" dirty="0">
                          <a:effectLst/>
                          <a:latin typeface="Cambria"/>
                          <a:ea typeface="ＭＳ 明朝"/>
                          <a:cs typeface="Times New Roman"/>
                        </a:rPr>
                        <a:t>Create</a:t>
                      </a:r>
                      <a:r>
                        <a:rPr lang="en-US" sz="1200" baseline="0" dirty="0">
                          <a:effectLst/>
                          <a:latin typeface="Cambria"/>
                          <a:ea typeface="ＭＳ 明朝"/>
                          <a:cs typeface="Times New Roman"/>
                        </a:rPr>
                        <a:t> a diary to ensure all follow-ups are done</a:t>
                      </a:r>
                      <a:endParaRPr lang="en-US" sz="120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2" name="TextBox 1"/>
          <p:cNvSpPr txBox="1"/>
          <p:nvPr/>
        </p:nvSpPr>
        <p:spPr>
          <a:xfrm>
            <a:off x="4187211" y="3475699"/>
            <a:ext cx="3134191" cy="923330"/>
          </a:xfrm>
          <a:prstGeom prst="rect">
            <a:avLst/>
          </a:prstGeom>
          <a:solidFill>
            <a:srgbClr val="800000"/>
          </a:solidFill>
        </p:spPr>
        <p:txBody>
          <a:bodyPr wrap="none" rtlCol="0">
            <a:spAutoFit/>
          </a:bodyPr>
          <a:lstStyle/>
          <a:p>
            <a:r>
              <a:rPr lang="en-US" dirty="0">
                <a:solidFill>
                  <a:srgbClr val="FFFFFF"/>
                </a:solidFill>
              </a:rPr>
              <a:t>Filing VL Results</a:t>
            </a:r>
          </a:p>
          <a:p>
            <a:pPr marL="285750" indent="-285750">
              <a:buFontTx/>
              <a:buChar char="-"/>
            </a:pPr>
            <a:r>
              <a:rPr lang="en-US" dirty="0">
                <a:solidFill>
                  <a:srgbClr val="FFFFFF"/>
                </a:solidFill>
              </a:rPr>
              <a:t>Missing process step</a:t>
            </a:r>
          </a:p>
          <a:p>
            <a:pPr marL="285750" indent="-285750">
              <a:buFontTx/>
              <a:buChar char="-"/>
            </a:pPr>
            <a:r>
              <a:rPr lang="en-US" dirty="0">
                <a:solidFill>
                  <a:srgbClr val="FFFFFF"/>
                </a:solidFill>
              </a:rPr>
              <a:t>Missing in EC job description</a:t>
            </a:r>
          </a:p>
        </p:txBody>
      </p:sp>
      <p:cxnSp>
        <p:nvCxnSpPr>
          <p:cNvPr id="4" name="Straight Arrow Connector 3"/>
          <p:cNvCxnSpPr/>
          <p:nvPr/>
        </p:nvCxnSpPr>
        <p:spPr>
          <a:xfrm flipH="1">
            <a:off x="2880266" y="3932947"/>
            <a:ext cx="1306945" cy="46608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645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Burst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3490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normAutofit lnSpcReduction="10000"/>
          </a:bodyPr>
          <a:lstStyle/>
          <a:p>
            <a:pPr eaLnBrk="1" hangingPunct="1">
              <a:lnSpc>
                <a:spcPct val="90000"/>
              </a:lnSpc>
              <a:buFont typeface="Wingdings" charset="2"/>
              <a:buNone/>
            </a:pPr>
            <a:r>
              <a:rPr lang="en-US" altLang="en-US" sz="3600" i="1" dirty="0">
                <a:ea typeface="ＭＳ Ｐゴシック" charset="-128"/>
              </a:rPr>
              <a:t>"The </a:t>
            </a:r>
            <a:r>
              <a:rPr lang="en-US" altLang="en-US" sz="3600" i="1" u="sng" dirty="0">
                <a:solidFill>
                  <a:schemeClr val="accent5"/>
                </a:solidFill>
                <a:ea typeface="ＭＳ Ｐゴシック" charset="-128"/>
              </a:rPr>
              <a:t>first step</a:t>
            </a:r>
            <a:r>
              <a:rPr lang="en-US" altLang="en-US" sz="3600" i="1" dirty="0">
                <a:solidFill>
                  <a:schemeClr val="accent5"/>
                </a:solidFill>
                <a:ea typeface="ＭＳ Ｐゴシック" charset="-128"/>
              </a:rPr>
              <a:t> </a:t>
            </a:r>
            <a:r>
              <a:rPr lang="en-US" altLang="en-US" sz="3600" i="1" dirty="0">
                <a:ea typeface="ＭＳ Ｐゴシック" charset="-128"/>
              </a:rPr>
              <a:t>in any organization is to draw a flow diagram (process map) to show how each component depends on others.  Then everyone may </a:t>
            </a:r>
            <a:r>
              <a:rPr lang="en-US" altLang="en-US" sz="3600" i="1" u="sng" dirty="0">
                <a:ea typeface="ＭＳ Ｐゴシック" charset="-128"/>
              </a:rPr>
              <a:t>understand </a:t>
            </a:r>
            <a:r>
              <a:rPr lang="en-US" altLang="en-US" sz="3600" i="1" dirty="0">
                <a:ea typeface="ＭＳ Ｐゴシック" charset="-128"/>
              </a:rPr>
              <a:t>what their job is.  If people do not </a:t>
            </a:r>
            <a:r>
              <a:rPr lang="en-US" altLang="en-US" sz="3600" b="1" i="1" dirty="0">
                <a:solidFill>
                  <a:schemeClr val="accent1"/>
                </a:solidFill>
                <a:ea typeface="ＭＳ Ｐゴシック" charset="-128"/>
              </a:rPr>
              <a:t>see</a:t>
            </a:r>
            <a:r>
              <a:rPr lang="en-US" altLang="en-US" sz="3600" i="1" dirty="0">
                <a:ea typeface="ＭＳ Ｐゴシック" charset="-128"/>
              </a:rPr>
              <a:t> the process, they cannot </a:t>
            </a:r>
            <a:r>
              <a:rPr lang="en-US" altLang="en-US" sz="3600" b="1" i="1" dirty="0">
                <a:solidFill>
                  <a:schemeClr val="accent1"/>
                </a:solidFill>
                <a:ea typeface="ＭＳ Ｐゴシック" charset="-128"/>
              </a:rPr>
              <a:t>improve</a:t>
            </a:r>
            <a:r>
              <a:rPr lang="en-US" altLang="en-US" sz="3600" i="1" dirty="0">
                <a:ea typeface="ＭＳ Ｐゴシック" charset="-128"/>
              </a:rPr>
              <a:t> it." </a:t>
            </a:r>
          </a:p>
          <a:p>
            <a:pPr marL="3657600" lvl="8" indent="0">
              <a:buNone/>
            </a:pPr>
            <a:r>
              <a:rPr lang="en-US" altLang="en-US" b="1" dirty="0">
                <a:ea typeface="ＭＳ Ｐゴシック" charset="-128"/>
              </a:rPr>
              <a:t>                                           W Edwards Deming  (1900-1993)</a:t>
            </a:r>
            <a:r>
              <a:rPr lang="en-US" altLang="en-US" b="1" i="1" dirty="0">
                <a:ea typeface="ＭＳ Ｐゴシック" charset="-128"/>
              </a:rPr>
              <a:t> </a:t>
            </a:r>
            <a:endParaRPr lang="en-US" altLang="en-US" dirty="0">
              <a:ea typeface="ＭＳ Ｐゴシック"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43" y="987425"/>
            <a:ext cx="3358896" cy="4175760"/>
          </a:xfrm>
          <a:prstGeom prst="rect">
            <a:avLst/>
          </a:prstGeom>
        </p:spPr>
      </p:pic>
    </p:spTree>
    <p:extLst>
      <p:ext uri="{BB962C8B-B14F-4D97-AF65-F5344CB8AC3E}">
        <p14:creationId xmlns:p14="http://schemas.microsoft.com/office/powerpoint/2010/main" val="208326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defRPr/>
            </a:pPr>
            <a:endParaRPr lang="en-US">
              <a:ea typeface="+mj-ea"/>
              <a:cs typeface="+mj-cs"/>
            </a:endParaRPr>
          </a:p>
        </p:txBody>
      </p:sp>
      <p:sp>
        <p:nvSpPr>
          <p:cNvPr id="15362" name="Content Placeholder 4"/>
          <p:cNvSpPr>
            <a:spLocks noGrp="1"/>
          </p:cNvSpPr>
          <p:nvPr>
            <p:ph idx="1"/>
          </p:nvPr>
        </p:nvSpPr>
        <p:spPr/>
        <p:txBody>
          <a:bodyPr/>
          <a:lstStyle/>
          <a:p>
            <a:pPr marL="0" indent="0" eaLnBrk="1" hangingPunct="1">
              <a:lnSpc>
                <a:spcPct val="90000"/>
              </a:lnSpc>
              <a:buNone/>
            </a:pPr>
            <a:r>
              <a:rPr lang="en-US" altLang="en-US" sz="4400" dirty="0">
                <a:ea typeface="ＭＳ Ｐゴシック" charset="-128"/>
              </a:rPr>
              <a:t>"Draw a flowchart (process map) for whatever you are doing.  Until you do, you do not fully </a:t>
            </a:r>
            <a:r>
              <a:rPr lang="en-US" altLang="en-US" sz="4400" u="sng" dirty="0">
                <a:ea typeface="ＭＳ Ｐゴシック" charset="-128"/>
              </a:rPr>
              <a:t>understand</a:t>
            </a:r>
            <a:r>
              <a:rPr lang="en-US" altLang="en-US" sz="4400" dirty="0">
                <a:ea typeface="ＭＳ Ｐゴシック" charset="-128"/>
              </a:rPr>
              <a:t> what you are doing.  You just have a job.</a:t>
            </a:r>
            <a:r>
              <a:rPr lang="ja-JP" altLang="en-US" sz="4400" dirty="0">
                <a:ea typeface="ＭＳ Ｐゴシック" charset="-128"/>
              </a:rPr>
              <a:t>”</a:t>
            </a:r>
            <a:endParaRPr lang="en-US" altLang="ja-JP" sz="4400" dirty="0">
              <a:ea typeface="ＭＳ Ｐゴシック" charset="-128"/>
            </a:endParaRPr>
          </a:p>
          <a:p>
            <a:pPr marL="3657600" lvl="8" indent="0">
              <a:buNone/>
            </a:pPr>
            <a:r>
              <a:rPr lang="en-US" altLang="en-US" dirty="0">
                <a:ea typeface="ＭＳ Ｐゴシック" charset="-128"/>
              </a:rPr>
              <a:t>                                                  W Edwards Deming  (1900-1993) </a:t>
            </a:r>
          </a:p>
        </p:txBody>
      </p:sp>
    </p:spTree>
    <p:extLst>
      <p:ext uri="{BB962C8B-B14F-4D97-AF65-F5344CB8AC3E}">
        <p14:creationId xmlns:p14="http://schemas.microsoft.com/office/powerpoint/2010/main" val="87705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21BE-1115-0941-ADDB-7453CCF83330}"/>
              </a:ext>
            </a:extLst>
          </p:cNvPr>
          <p:cNvSpPr>
            <a:spLocks noGrp="1"/>
          </p:cNvSpPr>
          <p:nvPr>
            <p:ph type="title"/>
          </p:nvPr>
        </p:nvSpPr>
        <p:spPr/>
        <p:txBody>
          <a:bodyPr/>
          <a:lstStyle/>
          <a:p>
            <a:r>
              <a:rPr lang="en-US" dirty="0"/>
              <a:t>Process Mapping IHI Video</a:t>
            </a:r>
          </a:p>
        </p:txBody>
      </p:sp>
      <p:pic>
        <p:nvPicPr>
          <p:cNvPr id="5" name="Flowcharts/Process Diagrams">
            <a:hlinkClick r:id="" action="ppaction://media"/>
            <a:extLst>
              <a:ext uri="{FF2B5EF4-FFF2-40B4-BE49-F238E27FC236}">
                <a16:creationId xmlns:a16="http://schemas.microsoft.com/office/drawing/2014/main" id="{34C48126-AE2F-A044-9D70-5463AABE04C2}"/>
              </a:ext>
            </a:extLst>
          </p:cNvPr>
          <p:cNvPicPr>
            <a:picLocks noRot="1" noChangeAspect="1"/>
          </p:cNvPicPr>
          <p:nvPr>
            <a:videoFile r:link="rId1"/>
          </p:nvPr>
        </p:nvPicPr>
        <p:blipFill>
          <a:blip r:embed="rId3"/>
          <a:stretch>
            <a:fillRect/>
          </a:stretch>
        </p:blipFill>
        <p:spPr>
          <a:xfrm>
            <a:off x="1772023" y="1597865"/>
            <a:ext cx="8647953" cy="4864474"/>
          </a:xfrm>
          <a:prstGeom prst="rect">
            <a:avLst/>
          </a:prstGeom>
        </p:spPr>
      </p:pic>
    </p:spTree>
    <p:extLst>
      <p:ext uri="{BB962C8B-B14F-4D97-AF65-F5344CB8AC3E}">
        <p14:creationId xmlns:p14="http://schemas.microsoft.com/office/powerpoint/2010/main" val="20854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sz="5300"/>
              <a:t>Smart Start 2-Day </a:t>
            </a:r>
            <a:r>
              <a:rPr lang="en-US" sz="5300" dirty="0"/>
              <a:t>On-Site Session</a:t>
            </a:r>
          </a:p>
        </p:txBody>
      </p:sp>
      <p:sp>
        <p:nvSpPr>
          <p:cNvPr id="3" name="Subtitle 2"/>
          <p:cNvSpPr>
            <a:spLocks noGrp="1"/>
          </p:cNvSpPr>
          <p:nvPr>
            <p:ph type="subTitle" idx="1"/>
          </p:nvPr>
        </p:nvSpPr>
        <p:spPr/>
        <p:txBody>
          <a:bodyPr>
            <a:normAutofit/>
          </a:bodyPr>
          <a:lstStyle/>
          <a:p>
            <a:endParaRPr lang="en-US" sz="4000" dirty="0"/>
          </a:p>
          <a:p>
            <a:r>
              <a:rPr lang="en-US" sz="4000" dirty="0"/>
              <a:t>Process Mapping &amp; Beyond</a:t>
            </a:r>
          </a:p>
        </p:txBody>
      </p:sp>
      <p:grpSp>
        <p:nvGrpSpPr>
          <p:cNvPr id="5" name="Group 4">
            <a:extLst>
              <a:ext uri="{FF2B5EF4-FFF2-40B4-BE49-F238E27FC236}">
                <a16:creationId xmlns:a16="http://schemas.microsoft.com/office/drawing/2014/main" id="{26334FB7-E89D-0C4A-A20A-C9180A27A5A5}"/>
              </a:ext>
            </a:extLst>
          </p:cNvPr>
          <p:cNvGrpSpPr/>
          <p:nvPr/>
        </p:nvGrpSpPr>
        <p:grpSpPr>
          <a:xfrm>
            <a:off x="4622139" y="5057337"/>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10614567-0EA7-C744-BD0C-FB1FBCBD4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1228482B-D67D-5845-AC93-3D69C5DD4815}"/>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43812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99" y="669926"/>
            <a:ext cx="4402667" cy="6406357"/>
          </a:xfrm>
          <a:prstGeom prst="rect">
            <a:avLst/>
          </a:prstGeom>
        </p:spPr>
      </p:pic>
      <p:sp>
        <p:nvSpPr>
          <p:cNvPr id="2" name="Title 1"/>
          <p:cNvSpPr>
            <a:spLocks noGrp="1"/>
          </p:cNvSpPr>
          <p:nvPr>
            <p:ph type="ctrTitle"/>
          </p:nvPr>
        </p:nvSpPr>
        <p:spPr>
          <a:xfrm>
            <a:off x="914400" y="1122363"/>
            <a:ext cx="5157216" cy="3009370"/>
          </a:xfrm>
        </p:spPr>
        <p:txBody>
          <a:bodyPr>
            <a:normAutofit/>
          </a:bodyPr>
          <a:lstStyle/>
          <a:p>
            <a:r>
              <a:rPr lang="en-US" sz="7200" dirty="0"/>
              <a:t>PITFALLS</a:t>
            </a:r>
            <a:r>
              <a:rPr lang="en-US" dirty="0"/>
              <a:t/>
            </a:r>
            <a:br>
              <a:rPr lang="en-US" dirty="0"/>
            </a:br>
            <a:r>
              <a:rPr lang="en-US" sz="3600" dirty="0"/>
              <a:t>If you fall into a pit, I hope you </a:t>
            </a:r>
            <a:r>
              <a:rPr lang="en-US" sz="3600" u="sng" dirty="0"/>
              <a:t>learned</a:t>
            </a:r>
            <a:r>
              <a:rPr lang="en-US" sz="3600" dirty="0"/>
              <a:t> something</a:t>
            </a:r>
          </a:p>
        </p:txBody>
      </p:sp>
      <p:sp>
        <p:nvSpPr>
          <p:cNvPr id="3" name="Subtitle 2"/>
          <p:cNvSpPr>
            <a:spLocks noGrp="1"/>
          </p:cNvSpPr>
          <p:nvPr>
            <p:ph type="subTitle" idx="1"/>
          </p:nvPr>
        </p:nvSpPr>
        <p:spPr>
          <a:xfrm>
            <a:off x="7518399" y="3386666"/>
            <a:ext cx="3488267" cy="1066801"/>
          </a:xfrm>
          <a:solidFill>
            <a:schemeClr val="accent2"/>
          </a:solidFill>
        </p:spPr>
        <p:txBody>
          <a:bodyPr>
            <a:noAutofit/>
          </a:bodyPr>
          <a:lstStyle/>
          <a:p>
            <a:r>
              <a:rPr lang="en-US" sz="3200" b="1" dirty="0"/>
              <a:t>Lessons </a:t>
            </a:r>
          </a:p>
          <a:p>
            <a:r>
              <a:rPr lang="en-US" sz="3200" b="1" dirty="0"/>
              <a:t>From the Pit</a:t>
            </a:r>
          </a:p>
        </p:txBody>
      </p:sp>
    </p:spTree>
    <p:extLst>
      <p:ext uri="{BB962C8B-B14F-4D97-AF65-F5344CB8AC3E}">
        <p14:creationId xmlns:p14="http://schemas.microsoft.com/office/powerpoint/2010/main" val="1155962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9600" b="1" dirty="0">
                <a:solidFill>
                  <a:srgbClr val="FF0000"/>
                </a:solidFill>
              </a:rPr>
              <a:t>2 Days</a:t>
            </a:r>
          </a:p>
        </p:txBody>
      </p:sp>
      <p:sp>
        <p:nvSpPr>
          <p:cNvPr id="2" name="TextBox 1"/>
          <p:cNvSpPr txBox="1"/>
          <p:nvPr/>
        </p:nvSpPr>
        <p:spPr>
          <a:xfrm>
            <a:off x="495071" y="4853524"/>
            <a:ext cx="10997241" cy="1323439"/>
          </a:xfrm>
          <a:prstGeom prst="rect">
            <a:avLst/>
          </a:prstGeom>
          <a:noFill/>
        </p:spPr>
        <p:txBody>
          <a:bodyPr wrap="none" rtlCol="0">
            <a:spAutoFit/>
          </a:bodyPr>
          <a:lstStyle/>
          <a:p>
            <a:r>
              <a:rPr lang="en-US" sz="2000" dirty="0"/>
              <a:t>Session Outcomes: </a:t>
            </a:r>
          </a:p>
          <a:p>
            <a:pPr marL="742950" lvl="1" indent="-285750">
              <a:buFont typeface="Wingdings" charset="2"/>
              <a:buChar char="ü"/>
            </a:pPr>
            <a:r>
              <a:rPr lang="en-US" sz="2000" dirty="0"/>
              <a:t>An understanding of your current state via process mapping</a:t>
            </a:r>
          </a:p>
          <a:p>
            <a:pPr marL="742950" lvl="1" indent="-285750">
              <a:buFont typeface="Wingdings" charset="2"/>
              <a:buChar char="ü"/>
            </a:pPr>
            <a:r>
              <a:rPr lang="en-US" sz="2000" dirty="0"/>
              <a:t>A complete project outline </a:t>
            </a:r>
            <a:r>
              <a:rPr lang="mr-IN" sz="2000" dirty="0"/>
              <a:t>–</a:t>
            </a:r>
            <a:r>
              <a:rPr lang="en-US" sz="2000" dirty="0"/>
              <a:t> with aims and measures </a:t>
            </a:r>
            <a:r>
              <a:rPr lang="mr-IN" sz="2000" dirty="0"/>
              <a:t>–</a:t>
            </a:r>
            <a:r>
              <a:rPr lang="en-US" sz="2000" dirty="0"/>
              <a:t> to provide clear direction for the project!</a:t>
            </a:r>
          </a:p>
          <a:p>
            <a:endParaRPr lang="en-US" sz="2000" dirty="0"/>
          </a:p>
        </p:txBody>
      </p:sp>
      <p:sp>
        <p:nvSpPr>
          <p:cNvPr id="4" name="TextBox 3"/>
          <p:cNvSpPr txBox="1"/>
          <p:nvPr/>
        </p:nvSpPr>
        <p:spPr>
          <a:xfrm>
            <a:off x="4283511" y="3481754"/>
            <a:ext cx="3420360" cy="369332"/>
          </a:xfrm>
          <a:prstGeom prst="rect">
            <a:avLst/>
          </a:prstGeom>
          <a:noFill/>
        </p:spPr>
        <p:txBody>
          <a:bodyPr wrap="none" rtlCol="0">
            <a:spAutoFit/>
          </a:bodyPr>
          <a:lstStyle/>
          <a:p>
            <a:r>
              <a:rPr lang="en-US" dirty="0"/>
              <a:t>To set your project up for SUCCESS</a:t>
            </a:r>
          </a:p>
        </p:txBody>
      </p:sp>
    </p:spTree>
    <p:extLst>
      <p:ext uri="{BB962C8B-B14F-4D97-AF65-F5344CB8AC3E}">
        <p14:creationId xmlns:p14="http://schemas.microsoft.com/office/powerpoint/2010/main" val="204050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90471"/>
            <a:ext cx="10515600" cy="1011034"/>
          </a:xfrm>
        </p:spPr>
        <p:txBody>
          <a:bodyPr>
            <a:normAutofit/>
          </a:bodyPr>
          <a:lstStyle/>
          <a:p>
            <a:r>
              <a:rPr lang="en-US" dirty="0"/>
              <a:t>Smart Start </a:t>
            </a:r>
            <a:r>
              <a:rPr lang="mr-IN" dirty="0"/>
              <a:t>–</a:t>
            </a:r>
            <a:r>
              <a:rPr lang="en-US" dirty="0"/>
              <a:t> Two Days On-Site</a:t>
            </a:r>
          </a:p>
        </p:txBody>
      </p:sp>
      <p:graphicFrame>
        <p:nvGraphicFramePr>
          <p:cNvPr id="4" name="Content Placeholder 3"/>
          <p:cNvGraphicFramePr>
            <a:graphicFrameLocks noGrp="1"/>
          </p:cNvGraphicFramePr>
          <p:nvPr>
            <p:ph idx="1"/>
            <p:extLst/>
          </p:nvPr>
        </p:nvGraphicFramePr>
        <p:xfrm>
          <a:off x="838193" y="1565464"/>
          <a:ext cx="10515606" cy="2060081"/>
        </p:xfrm>
        <a:graphic>
          <a:graphicData uri="http://schemas.openxmlformats.org/drawingml/2006/table">
            <a:tbl>
              <a:tblPr firstRow="1" bandRow="1">
                <a:tableStyleId>{5C22544A-7EE6-4342-B048-85BDC9FD1C3A}</a:tableStyleId>
              </a:tblPr>
              <a:tblGrid>
                <a:gridCol w="5257803">
                  <a:extLst>
                    <a:ext uri="{9D8B030D-6E8A-4147-A177-3AD203B41FA5}">
                      <a16:colId xmlns:a16="http://schemas.microsoft.com/office/drawing/2014/main" val="20000"/>
                    </a:ext>
                  </a:extLst>
                </a:gridCol>
                <a:gridCol w="5257803">
                  <a:extLst>
                    <a:ext uri="{9D8B030D-6E8A-4147-A177-3AD203B41FA5}">
                      <a16:colId xmlns:a16="http://schemas.microsoft.com/office/drawing/2014/main" val="20001"/>
                    </a:ext>
                  </a:extLst>
                </a:gridCol>
              </a:tblGrid>
              <a:tr h="324758">
                <a:tc>
                  <a:txBody>
                    <a:bodyPr/>
                    <a:lstStyle/>
                    <a:p>
                      <a:pPr algn="ctr"/>
                      <a:r>
                        <a:rPr lang="en-US" sz="2000" dirty="0">
                          <a:solidFill>
                            <a:srgbClr val="C00000"/>
                          </a:solidFill>
                        </a:rPr>
                        <a:t>Day</a:t>
                      </a:r>
                      <a:r>
                        <a:rPr lang="en-US" sz="2000" baseline="0" dirty="0">
                          <a:solidFill>
                            <a:srgbClr val="C00000"/>
                          </a:solidFill>
                        </a:rPr>
                        <a:t> #1</a:t>
                      </a:r>
                      <a:endParaRPr lang="en-US" sz="2000" dirty="0">
                        <a:solidFill>
                          <a:srgbClr val="C00000"/>
                        </a:solidFill>
                      </a:endParaRPr>
                    </a:p>
                  </a:txBody>
                  <a:tcPr marL="94907" marR="94907"/>
                </a:tc>
                <a:tc>
                  <a:txBody>
                    <a:bodyPr/>
                    <a:lstStyle/>
                    <a:p>
                      <a:pPr algn="ctr"/>
                      <a:r>
                        <a:rPr lang="en-US" sz="2000" dirty="0">
                          <a:solidFill>
                            <a:srgbClr val="C00000"/>
                          </a:solidFill>
                        </a:rPr>
                        <a:t>Day</a:t>
                      </a:r>
                      <a:r>
                        <a:rPr lang="en-US" sz="2000" baseline="0" dirty="0">
                          <a:solidFill>
                            <a:srgbClr val="C00000"/>
                          </a:solidFill>
                        </a:rPr>
                        <a:t> #2</a:t>
                      </a:r>
                      <a:endParaRPr lang="en-US" sz="2000" dirty="0">
                        <a:solidFill>
                          <a:srgbClr val="C00000"/>
                        </a:solidFill>
                      </a:endParaRPr>
                    </a:p>
                  </a:txBody>
                  <a:tcPr marL="94907" marR="94907">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749441">
                <a:tc>
                  <a:txBody>
                    <a:bodyPr/>
                    <a:lstStyle/>
                    <a:p>
                      <a:pPr marL="285750" indent="-285750">
                        <a:buFont typeface="Arial" charset="0"/>
                        <a:buChar char="•"/>
                      </a:pPr>
                      <a:r>
                        <a:rPr lang="en-US" dirty="0"/>
                        <a:t>Orientation</a:t>
                      </a:r>
                    </a:p>
                    <a:p>
                      <a:pPr marL="285750" indent="-285750">
                        <a:buFont typeface="Arial" charset="0"/>
                        <a:buChar char="•"/>
                      </a:pPr>
                      <a:r>
                        <a:rPr lang="en-US" dirty="0"/>
                        <a:t>Process Mapping Current State</a:t>
                      </a:r>
                    </a:p>
                    <a:p>
                      <a:pPr marL="285750" indent="-285750">
                        <a:buFont typeface="Arial" charset="0"/>
                        <a:buChar char="•"/>
                      </a:pPr>
                      <a:endParaRPr lang="en-US" dirty="0"/>
                    </a:p>
                  </a:txBody>
                  <a:tcPr marL="94907" marR="9490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Pro</a:t>
                      </a:r>
                      <a:r>
                        <a:rPr lang="en-US" dirty="0"/>
                        <a:t>ject Outline</a:t>
                      </a:r>
                      <a:r>
                        <a:rPr lang="en-US" baseline="0" dirty="0"/>
                        <a:t> Completed</a:t>
                      </a:r>
                      <a:endParaRPr lang="en-US" dirty="0"/>
                    </a:p>
                  </a:txBody>
                  <a:tcPr marL="94907" marR="94907"/>
                </a:tc>
                <a:extLst>
                  <a:ext uri="{0D108BD9-81ED-4DB2-BD59-A6C34878D82A}">
                    <a16:rowId xmlns:a16="http://schemas.microsoft.com/office/drawing/2014/main" val="10001"/>
                  </a:ext>
                </a:extLst>
              </a:tr>
              <a:tr h="7494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Process Mapping @</a:t>
                      </a:r>
                      <a:r>
                        <a:rPr lang="en-US" baseline="0" dirty="0"/>
                        <a:t> </a:t>
                      </a:r>
                      <a:r>
                        <a:rPr lang="en-US" dirty="0"/>
                        <a:t>Site - Go and See </a:t>
                      </a:r>
                    </a:p>
                    <a:p>
                      <a:endParaRPr lang="en-US" dirty="0"/>
                    </a:p>
                  </a:txBody>
                  <a:tcPr marL="94907" marR="94907"/>
                </a:tc>
                <a:tc>
                  <a:txBody>
                    <a:bodyPr/>
                    <a:lstStyle/>
                    <a:p>
                      <a:r>
                        <a:rPr lang="en-US" dirty="0"/>
                        <a:t>Action Plan</a:t>
                      </a:r>
                    </a:p>
                  </a:txBody>
                  <a:tcPr marL="94907" marR="94907"/>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2ACBA78D-E7A9-CE46-9504-C29D99D1F621}"/>
              </a:ext>
            </a:extLst>
          </p:cNvPr>
          <p:cNvPicPr>
            <a:picLocks noChangeAspect="1"/>
          </p:cNvPicPr>
          <p:nvPr/>
        </p:nvPicPr>
        <p:blipFill>
          <a:blip r:embed="rId2"/>
          <a:stretch>
            <a:fillRect/>
          </a:stretch>
        </p:blipFill>
        <p:spPr>
          <a:xfrm>
            <a:off x="838193" y="3789504"/>
            <a:ext cx="3962407" cy="2971805"/>
          </a:xfrm>
          <a:prstGeom prst="rect">
            <a:avLst/>
          </a:prstGeom>
        </p:spPr>
      </p:pic>
      <p:pic>
        <p:nvPicPr>
          <p:cNvPr id="6" name="Picture 5">
            <a:extLst>
              <a:ext uri="{FF2B5EF4-FFF2-40B4-BE49-F238E27FC236}">
                <a16:creationId xmlns:a16="http://schemas.microsoft.com/office/drawing/2014/main" id="{A193A224-D728-FB45-837D-76E290CB3DC8}"/>
              </a:ext>
            </a:extLst>
          </p:cNvPr>
          <p:cNvPicPr>
            <a:picLocks noChangeAspect="1"/>
          </p:cNvPicPr>
          <p:nvPr/>
        </p:nvPicPr>
        <p:blipFill>
          <a:blip r:embed="rId3"/>
          <a:stretch>
            <a:fillRect/>
          </a:stretch>
        </p:blipFill>
        <p:spPr>
          <a:xfrm>
            <a:off x="3200407" y="3429000"/>
            <a:ext cx="4572000" cy="3429000"/>
          </a:xfrm>
          <a:prstGeom prst="rect">
            <a:avLst/>
          </a:prstGeom>
        </p:spPr>
      </p:pic>
      <p:pic>
        <p:nvPicPr>
          <p:cNvPr id="8" name="Picture 7">
            <a:extLst>
              <a:ext uri="{FF2B5EF4-FFF2-40B4-BE49-F238E27FC236}">
                <a16:creationId xmlns:a16="http://schemas.microsoft.com/office/drawing/2014/main" id="{AC7A0745-0F17-7540-AE18-ED570247ED7F}"/>
              </a:ext>
            </a:extLst>
          </p:cNvPr>
          <p:cNvPicPr>
            <a:picLocks noChangeAspect="1"/>
          </p:cNvPicPr>
          <p:nvPr/>
        </p:nvPicPr>
        <p:blipFill>
          <a:blip r:embed="rId4"/>
          <a:stretch>
            <a:fillRect/>
          </a:stretch>
        </p:blipFill>
        <p:spPr>
          <a:xfrm>
            <a:off x="6456697" y="3944222"/>
            <a:ext cx="4836149" cy="2398555"/>
          </a:xfrm>
          <a:prstGeom prst="rect">
            <a:avLst/>
          </a:prstGeom>
        </p:spPr>
      </p:pic>
    </p:spTree>
    <p:extLst>
      <p:ext uri="{BB962C8B-B14F-4D97-AF65-F5344CB8AC3E}">
        <p14:creationId xmlns:p14="http://schemas.microsoft.com/office/powerpoint/2010/main" val="4708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075" y="503414"/>
            <a:ext cx="10515600" cy="1011034"/>
          </a:xfrm>
        </p:spPr>
        <p:txBody>
          <a:bodyPr>
            <a:normAutofit/>
          </a:bodyPr>
          <a:lstStyle/>
          <a:p>
            <a:r>
              <a:rPr lang="en-US" dirty="0"/>
              <a:t>Project Kickoff </a:t>
            </a:r>
            <a:r>
              <a:rPr lang="mr-IN" dirty="0"/>
              <a:t>–</a:t>
            </a:r>
            <a:r>
              <a:rPr lang="en-US" dirty="0"/>
              <a:t> Day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5666534"/>
              </p:ext>
            </p:extLst>
          </p:nvPr>
        </p:nvGraphicFramePr>
        <p:xfrm>
          <a:off x="668072" y="2066887"/>
          <a:ext cx="5257803" cy="3523121"/>
        </p:xfrm>
        <a:graphic>
          <a:graphicData uri="http://schemas.openxmlformats.org/drawingml/2006/table">
            <a:tbl>
              <a:tblPr firstRow="1" bandRow="1">
                <a:tableStyleId>{5C22544A-7EE6-4342-B048-85BDC9FD1C3A}</a:tableStyleId>
              </a:tblPr>
              <a:tblGrid>
                <a:gridCol w="5257803">
                  <a:extLst>
                    <a:ext uri="{9D8B030D-6E8A-4147-A177-3AD203B41FA5}">
                      <a16:colId xmlns:a16="http://schemas.microsoft.com/office/drawing/2014/main" val="20000"/>
                    </a:ext>
                  </a:extLst>
                </a:gridCol>
              </a:tblGrid>
              <a:tr h="324758">
                <a:tc>
                  <a:txBody>
                    <a:bodyPr/>
                    <a:lstStyle/>
                    <a:p>
                      <a:pPr algn="ctr"/>
                      <a:r>
                        <a:rPr lang="en-US" sz="2000" dirty="0">
                          <a:solidFill>
                            <a:srgbClr val="C00000"/>
                          </a:solidFill>
                        </a:rPr>
                        <a:t>Day</a:t>
                      </a:r>
                      <a:r>
                        <a:rPr lang="en-US" sz="2000" baseline="0" dirty="0">
                          <a:solidFill>
                            <a:srgbClr val="C00000"/>
                          </a:solidFill>
                        </a:rPr>
                        <a:t> #1</a:t>
                      </a:r>
                      <a:endParaRPr lang="en-US" sz="2000" dirty="0">
                        <a:solidFill>
                          <a:srgbClr val="C00000"/>
                        </a:solidFill>
                      </a:endParaRPr>
                    </a:p>
                  </a:txBody>
                  <a:tcPr marL="94907" marR="94907"/>
                </a:tc>
                <a:extLst>
                  <a:ext uri="{0D108BD9-81ED-4DB2-BD59-A6C34878D82A}">
                    <a16:rowId xmlns:a16="http://schemas.microsoft.com/office/drawing/2014/main" val="10000"/>
                  </a:ext>
                </a:extLst>
              </a:tr>
              <a:tr h="749441">
                <a:tc>
                  <a:txBody>
                    <a:bodyPr/>
                    <a:lstStyle/>
                    <a:p>
                      <a:pPr marL="285750" indent="-285750">
                        <a:buFont typeface="Arial" charset="0"/>
                        <a:buChar char="•"/>
                      </a:pPr>
                      <a:r>
                        <a:rPr lang="en-US" dirty="0"/>
                        <a:t>Overview</a:t>
                      </a:r>
                    </a:p>
                    <a:p>
                      <a:pPr marL="742950" lvl="1" indent="-285750">
                        <a:buFont typeface="Arial" charset="0"/>
                        <a:buChar char="•"/>
                      </a:pPr>
                      <a:r>
                        <a:rPr lang="en-US" dirty="0"/>
                        <a:t>“Start with Why”</a:t>
                      </a:r>
                    </a:p>
                    <a:p>
                      <a:pPr marL="742950" lvl="1" indent="-285750">
                        <a:buFont typeface="Arial" charset="0"/>
                        <a:buChar char="•"/>
                      </a:pPr>
                      <a:r>
                        <a:rPr lang="en-US" dirty="0"/>
                        <a:t>Review Viral Load Cascade</a:t>
                      </a:r>
                    </a:p>
                    <a:p>
                      <a:pPr marL="742950" lvl="1" indent="-285750">
                        <a:buFont typeface="Arial" charset="0"/>
                        <a:buChar char="•"/>
                      </a:pPr>
                      <a:r>
                        <a:rPr lang="en-US" dirty="0"/>
                        <a:t>Review Process Mapping</a:t>
                      </a:r>
                    </a:p>
                    <a:p>
                      <a:pPr marL="285750" indent="-285750">
                        <a:buFont typeface="Arial" charset="0"/>
                        <a:buChar char="•"/>
                      </a:pPr>
                      <a:endParaRPr lang="en-US" dirty="0"/>
                    </a:p>
                  </a:txBody>
                  <a:tcPr marL="94907" marR="94907"/>
                </a:tc>
                <a:extLst>
                  <a:ext uri="{0D108BD9-81ED-4DB2-BD59-A6C34878D82A}">
                    <a16:rowId xmlns:a16="http://schemas.microsoft.com/office/drawing/2014/main" val="10001"/>
                  </a:ext>
                </a:extLst>
              </a:tr>
              <a:tr h="7494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Process Mapping Current State</a:t>
                      </a:r>
                    </a:p>
                    <a:p>
                      <a:pPr marL="285750" indent="-285750">
                        <a:buFont typeface="Arial" charset="0"/>
                        <a:buChar char="•"/>
                      </a:pPr>
                      <a:endParaRPr lang="en-US" dirty="0"/>
                    </a:p>
                  </a:txBody>
                  <a:tcPr marL="94907" marR="94907"/>
                </a:tc>
                <a:extLst>
                  <a:ext uri="{0D108BD9-81ED-4DB2-BD59-A6C34878D82A}">
                    <a16:rowId xmlns:a16="http://schemas.microsoft.com/office/drawing/2014/main" val="10002"/>
                  </a:ext>
                </a:extLst>
              </a:tr>
              <a:tr h="7494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Process Mapping @</a:t>
                      </a:r>
                      <a:r>
                        <a:rPr lang="en-US" baseline="0" dirty="0"/>
                        <a:t> </a:t>
                      </a:r>
                      <a:r>
                        <a:rPr lang="en-US" dirty="0"/>
                        <a:t>Site - Go and See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Chart Review</a:t>
                      </a:r>
                    </a:p>
                  </a:txBody>
                  <a:tcPr marL="94907" marR="94907"/>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245164F6-8A86-CF4E-9AD1-811AC5A00957}"/>
              </a:ext>
            </a:extLst>
          </p:cNvPr>
          <p:cNvPicPr>
            <a:picLocks noChangeAspect="1"/>
          </p:cNvPicPr>
          <p:nvPr/>
        </p:nvPicPr>
        <p:blipFill>
          <a:blip r:embed="rId2"/>
          <a:stretch>
            <a:fillRect/>
          </a:stretch>
        </p:blipFill>
        <p:spPr>
          <a:xfrm>
            <a:off x="8704527" y="2296178"/>
            <a:ext cx="3020859" cy="2265644"/>
          </a:xfrm>
          <a:prstGeom prst="rect">
            <a:avLst/>
          </a:prstGeom>
        </p:spPr>
      </p:pic>
      <p:pic>
        <p:nvPicPr>
          <p:cNvPr id="8" name="Picture 7">
            <a:extLst>
              <a:ext uri="{FF2B5EF4-FFF2-40B4-BE49-F238E27FC236}">
                <a16:creationId xmlns:a16="http://schemas.microsoft.com/office/drawing/2014/main" id="{F3BDB99D-D9A2-4A4A-A26C-9E9D9514110C}"/>
              </a:ext>
            </a:extLst>
          </p:cNvPr>
          <p:cNvPicPr>
            <a:picLocks noChangeAspect="1"/>
          </p:cNvPicPr>
          <p:nvPr/>
        </p:nvPicPr>
        <p:blipFill>
          <a:blip r:embed="rId3"/>
          <a:stretch>
            <a:fillRect/>
          </a:stretch>
        </p:blipFill>
        <p:spPr>
          <a:xfrm>
            <a:off x="6808225" y="798587"/>
            <a:ext cx="4375450" cy="1944363"/>
          </a:xfrm>
          <a:prstGeom prst="rect">
            <a:avLst/>
          </a:prstGeom>
        </p:spPr>
      </p:pic>
      <p:pic>
        <p:nvPicPr>
          <p:cNvPr id="14" name="Picture 13">
            <a:extLst>
              <a:ext uri="{FF2B5EF4-FFF2-40B4-BE49-F238E27FC236}">
                <a16:creationId xmlns:a16="http://schemas.microsoft.com/office/drawing/2014/main" id="{D71FE104-F354-E441-ABF9-2182B1A2634F}"/>
              </a:ext>
            </a:extLst>
          </p:cNvPr>
          <p:cNvPicPr>
            <a:picLocks noChangeAspect="1"/>
          </p:cNvPicPr>
          <p:nvPr/>
        </p:nvPicPr>
        <p:blipFill>
          <a:blip r:embed="rId4"/>
          <a:stretch>
            <a:fillRect/>
          </a:stretch>
        </p:blipFill>
        <p:spPr>
          <a:xfrm>
            <a:off x="6266127" y="4115050"/>
            <a:ext cx="3312213" cy="2484160"/>
          </a:xfrm>
          <a:prstGeom prst="rect">
            <a:avLst/>
          </a:prstGeom>
        </p:spPr>
      </p:pic>
    </p:spTree>
    <p:extLst>
      <p:ext uri="{BB962C8B-B14F-4D97-AF65-F5344CB8AC3E}">
        <p14:creationId xmlns:p14="http://schemas.microsoft.com/office/powerpoint/2010/main" val="390756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7925645-DB5B-E842-9C4F-6E644B12139E}"/>
              </a:ext>
            </a:extLst>
          </p:cNvPr>
          <p:cNvPicPr>
            <a:picLocks noChangeAspect="1"/>
          </p:cNvPicPr>
          <p:nvPr/>
        </p:nvPicPr>
        <p:blipFill>
          <a:blip r:embed="rId2"/>
          <a:stretch>
            <a:fillRect/>
          </a:stretch>
        </p:blipFill>
        <p:spPr>
          <a:xfrm>
            <a:off x="6224174" y="2947071"/>
            <a:ext cx="2726055" cy="3634740"/>
          </a:xfrm>
          <a:prstGeom prst="rect">
            <a:avLst/>
          </a:prstGeom>
        </p:spPr>
      </p:pic>
      <p:sp>
        <p:nvSpPr>
          <p:cNvPr id="2" name="Title 1"/>
          <p:cNvSpPr>
            <a:spLocks noGrp="1"/>
          </p:cNvSpPr>
          <p:nvPr>
            <p:ph type="title"/>
          </p:nvPr>
        </p:nvSpPr>
        <p:spPr>
          <a:xfrm>
            <a:off x="497954" y="624185"/>
            <a:ext cx="5858767" cy="1011034"/>
          </a:xfrm>
        </p:spPr>
        <p:txBody>
          <a:bodyPr>
            <a:normAutofit/>
          </a:bodyPr>
          <a:lstStyle/>
          <a:p>
            <a:r>
              <a:rPr lang="en-US" dirty="0"/>
              <a:t>Project Kickoff </a:t>
            </a:r>
            <a:r>
              <a:rPr lang="mr-IN" dirty="0"/>
              <a:t>–</a:t>
            </a:r>
            <a:r>
              <a:rPr lang="en-US" dirty="0"/>
              <a:t> Day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7250813"/>
              </p:ext>
            </p:extLst>
          </p:nvPr>
        </p:nvGraphicFramePr>
        <p:xfrm>
          <a:off x="497954" y="2485797"/>
          <a:ext cx="5257803" cy="3322320"/>
        </p:xfrm>
        <a:graphic>
          <a:graphicData uri="http://schemas.openxmlformats.org/drawingml/2006/table">
            <a:tbl>
              <a:tblPr firstRow="1" bandRow="1">
                <a:tableStyleId>{5C22544A-7EE6-4342-B048-85BDC9FD1C3A}</a:tableStyleId>
              </a:tblPr>
              <a:tblGrid>
                <a:gridCol w="5257803">
                  <a:extLst>
                    <a:ext uri="{9D8B030D-6E8A-4147-A177-3AD203B41FA5}">
                      <a16:colId xmlns:a16="http://schemas.microsoft.com/office/drawing/2014/main" val="20000"/>
                    </a:ext>
                  </a:extLst>
                </a:gridCol>
              </a:tblGrid>
              <a:tr h="324758">
                <a:tc>
                  <a:txBody>
                    <a:bodyPr/>
                    <a:lstStyle/>
                    <a:p>
                      <a:pPr algn="ctr"/>
                      <a:r>
                        <a:rPr lang="en-US" sz="2000" dirty="0">
                          <a:solidFill>
                            <a:srgbClr val="C00000"/>
                          </a:solidFill>
                        </a:rPr>
                        <a:t>Day</a:t>
                      </a:r>
                      <a:r>
                        <a:rPr lang="en-US" sz="2000" baseline="0" dirty="0">
                          <a:solidFill>
                            <a:srgbClr val="C00000"/>
                          </a:solidFill>
                        </a:rPr>
                        <a:t> #2</a:t>
                      </a:r>
                      <a:endParaRPr lang="en-US" sz="2000" dirty="0">
                        <a:solidFill>
                          <a:srgbClr val="C00000"/>
                        </a:solidFill>
                      </a:endParaRPr>
                    </a:p>
                  </a:txBody>
                  <a:tcPr marL="94907" marR="94907"/>
                </a:tc>
                <a:extLst>
                  <a:ext uri="{0D108BD9-81ED-4DB2-BD59-A6C34878D82A}">
                    <a16:rowId xmlns:a16="http://schemas.microsoft.com/office/drawing/2014/main" val="10000"/>
                  </a:ext>
                </a:extLst>
              </a:tr>
              <a:tr h="7494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Summarize &amp; Prioritize </a:t>
                      </a:r>
                      <a:r>
                        <a:rPr lang="en-US" u="sng" baseline="0" dirty="0"/>
                        <a:t>Opportunities for Improvement</a:t>
                      </a:r>
                      <a:endParaRPr lang="en-US" dirty="0"/>
                    </a:p>
                    <a:p>
                      <a:r>
                        <a:rPr lang="en-US" dirty="0"/>
                        <a:t>Ask 3 Questions</a:t>
                      </a:r>
                    </a:p>
                    <a:p>
                      <a:r>
                        <a:rPr lang="en-US" dirty="0"/>
                        <a:t>Aim Statement</a:t>
                      </a:r>
                    </a:p>
                    <a:p>
                      <a:r>
                        <a:rPr lang="en-US" dirty="0"/>
                        <a:t>Metric Selection with Data Collection Tool &amp; Plan</a:t>
                      </a:r>
                    </a:p>
                    <a:p>
                      <a:r>
                        <a:rPr lang="en-US" dirty="0"/>
                        <a:t>Elevator Speech</a:t>
                      </a:r>
                    </a:p>
                    <a:p>
                      <a:endParaRPr lang="en-US" dirty="0"/>
                    </a:p>
                  </a:txBody>
                  <a:tcPr marL="94907" marR="94907"/>
                </a:tc>
                <a:extLst>
                  <a:ext uri="{0D108BD9-81ED-4DB2-BD59-A6C34878D82A}">
                    <a16:rowId xmlns:a16="http://schemas.microsoft.com/office/drawing/2014/main" val="10001"/>
                  </a:ext>
                </a:extLst>
              </a:tr>
              <a:tr h="7494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Action</a:t>
                      </a:r>
                      <a:r>
                        <a:rPr lang="en-US" baseline="0" dirty="0"/>
                        <a:t> Plan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a:t>
                      </a:r>
                      <a:r>
                        <a:rPr lang="en-US" dirty="0"/>
                        <a:t>eam Roles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a:t>
                      </a:r>
                      <a:r>
                        <a:rPr lang="en-US" dirty="0"/>
                        <a:t>t Meeting &amp; Site Visit Dates</a:t>
                      </a:r>
                    </a:p>
                  </a:txBody>
                  <a:tcPr marL="94907" marR="94907"/>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0DA3D79B-8CB7-2248-932C-585B56063127}"/>
              </a:ext>
            </a:extLst>
          </p:cNvPr>
          <p:cNvPicPr>
            <a:picLocks noChangeAspect="1"/>
          </p:cNvPicPr>
          <p:nvPr/>
        </p:nvPicPr>
        <p:blipFill>
          <a:blip r:embed="rId3"/>
          <a:stretch>
            <a:fillRect/>
          </a:stretch>
        </p:blipFill>
        <p:spPr>
          <a:xfrm>
            <a:off x="6253815" y="668427"/>
            <a:ext cx="2726055" cy="3634740"/>
          </a:xfrm>
          <a:prstGeom prst="rect">
            <a:avLst/>
          </a:prstGeom>
        </p:spPr>
      </p:pic>
      <p:pic>
        <p:nvPicPr>
          <p:cNvPr id="5" name="Picture 4">
            <a:extLst>
              <a:ext uri="{FF2B5EF4-FFF2-40B4-BE49-F238E27FC236}">
                <a16:creationId xmlns:a16="http://schemas.microsoft.com/office/drawing/2014/main" id="{B94D8526-77AC-0C4B-8E53-DC5E53CD40C2}"/>
              </a:ext>
            </a:extLst>
          </p:cNvPr>
          <p:cNvPicPr>
            <a:picLocks noChangeAspect="1"/>
          </p:cNvPicPr>
          <p:nvPr/>
        </p:nvPicPr>
        <p:blipFill>
          <a:blip r:embed="rId4"/>
          <a:stretch>
            <a:fillRect/>
          </a:stretch>
        </p:blipFill>
        <p:spPr>
          <a:xfrm>
            <a:off x="7995980" y="1129702"/>
            <a:ext cx="1967780" cy="2623706"/>
          </a:xfrm>
          <a:prstGeom prst="rect">
            <a:avLst/>
          </a:prstGeom>
        </p:spPr>
      </p:pic>
      <p:pic>
        <p:nvPicPr>
          <p:cNvPr id="13" name="Picture 12">
            <a:extLst>
              <a:ext uri="{FF2B5EF4-FFF2-40B4-BE49-F238E27FC236}">
                <a16:creationId xmlns:a16="http://schemas.microsoft.com/office/drawing/2014/main" id="{7185F584-845C-A748-9E74-A78CDFC26126}"/>
              </a:ext>
            </a:extLst>
          </p:cNvPr>
          <p:cNvPicPr>
            <a:picLocks noChangeAspect="1"/>
          </p:cNvPicPr>
          <p:nvPr/>
        </p:nvPicPr>
        <p:blipFill>
          <a:blip r:embed="rId5"/>
          <a:stretch>
            <a:fillRect/>
          </a:stretch>
        </p:blipFill>
        <p:spPr>
          <a:xfrm>
            <a:off x="8442918" y="2736652"/>
            <a:ext cx="3041684" cy="4055579"/>
          </a:xfrm>
          <a:prstGeom prst="rect">
            <a:avLst/>
          </a:prstGeom>
        </p:spPr>
      </p:pic>
    </p:spTree>
    <p:extLst>
      <p:ext uri="{BB962C8B-B14F-4D97-AF65-F5344CB8AC3E}">
        <p14:creationId xmlns:p14="http://schemas.microsoft.com/office/powerpoint/2010/main" val="4337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56CA-FD89-C044-AE29-D5FB1D3D5091}"/>
              </a:ext>
            </a:extLst>
          </p:cNvPr>
          <p:cNvSpPr>
            <a:spLocks noGrp="1"/>
          </p:cNvSpPr>
          <p:nvPr>
            <p:ph type="title"/>
          </p:nvPr>
        </p:nvSpPr>
        <p:spPr/>
        <p:txBody>
          <a:bodyPr/>
          <a:lstStyle/>
          <a:p>
            <a:r>
              <a:rPr lang="en-US" dirty="0"/>
              <a:t>Process Mapping</a:t>
            </a:r>
          </a:p>
        </p:txBody>
      </p:sp>
      <p:pic>
        <p:nvPicPr>
          <p:cNvPr id="3" name="Picture 2">
            <a:extLst>
              <a:ext uri="{FF2B5EF4-FFF2-40B4-BE49-F238E27FC236}">
                <a16:creationId xmlns:a16="http://schemas.microsoft.com/office/drawing/2014/main" id="{112C9EB8-ED43-A444-9EEF-0770623C16D4}"/>
              </a:ext>
            </a:extLst>
          </p:cNvPr>
          <p:cNvPicPr>
            <a:picLocks noChangeAspect="1"/>
          </p:cNvPicPr>
          <p:nvPr/>
        </p:nvPicPr>
        <p:blipFill>
          <a:blip r:embed="rId2"/>
          <a:stretch>
            <a:fillRect/>
          </a:stretch>
        </p:blipFill>
        <p:spPr>
          <a:xfrm>
            <a:off x="987382" y="1690688"/>
            <a:ext cx="5108618" cy="5006898"/>
          </a:xfrm>
          <a:prstGeom prst="rect">
            <a:avLst/>
          </a:prstGeom>
          <a:ln w="38100">
            <a:solidFill>
              <a:schemeClr val="tx1"/>
            </a:solidFill>
          </a:ln>
        </p:spPr>
      </p:pic>
      <p:pic>
        <p:nvPicPr>
          <p:cNvPr id="4" name="Picture 3">
            <a:extLst>
              <a:ext uri="{FF2B5EF4-FFF2-40B4-BE49-F238E27FC236}">
                <a16:creationId xmlns:a16="http://schemas.microsoft.com/office/drawing/2014/main" id="{DB8DE018-6069-954D-BC62-F8C372A580E4}"/>
              </a:ext>
            </a:extLst>
          </p:cNvPr>
          <p:cNvPicPr>
            <a:picLocks noChangeAspect="1"/>
          </p:cNvPicPr>
          <p:nvPr/>
        </p:nvPicPr>
        <p:blipFill>
          <a:blip r:embed="rId3"/>
          <a:stretch>
            <a:fillRect/>
          </a:stretch>
        </p:blipFill>
        <p:spPr>
          <a:xfrm>
            <a:off x="5374256" y="2015129"/>
            <a:ext cx="3350644" cy="4576367"/>
          </a:xfrm>
          <a:prstGeom prst="rect">
            <a:avLst/>
          </a:prstGeom>
          <a:ln w="38100">
            <a:solidFill>
              <a:schemeClr val="tx1"/>
            </a:solidFill>
          </a:ln>
        </p:spPr>
      </p:pic>
      <p:pic>
        <p:nvPicPr>
          <p:cNvPr id="5" name="Picture 4">
            <a:extLst>
              <a:ext uri="{FF2B5EF4-FFF2-40B4-BE49-F238E27FC236}">
                <a16:creationId xmlns:a16="http://schemas.microsoft.com/office/drawing/2014/main" id="{F522346C-EA79-E44F-89FE-2393FF52269A}"/>
              </a:ext>
            </a:extLst>
          </p:cNvPr>
          <p:cNvPicPr>
            <a:picLocks noChangeAspect="1"/>
          </p:cNvPicPr>
          <p:nvPr/>
        </p:nvPicPr>
        <p:blipFill>
          <a:blip r:embed="rId4"/>
          <a:stretch>
            <a:fillRect/>
          </a:stretch>
        </p:blipFill>
        <p:spPr>
          <a:xfrm>
            <a:off x="7297544" y="2332712"/>
            <a:ext cx="3350644" cy="4020773"/>
          </a:xfrm>
          <a:prstGeom prst="rect">
            <a:avLst/>
          </a:prstGeom>
          <a:ln w="38100">
            <a:solidFill>
              <a:schemeClr val="tx1"/>
            </a:solidFill>
          </a:ln>
        </p:spPr>
      </p:pic>
      <p:sp>
        <p:nvSpPr>
          <p:cNvPr id="7" name="TextBox 6">
            <a:extLst>
              <a:ext uri="{FF2B5EF4-FFF2-40B4-BE49-F238E27FC236}">
                <a16:creationId xmlns:a16="http://schemas.microsoft.com/office/drawing/2014/main" id="{81861FC1-A04B-B544-A383-3D2887DBF3E7}"/>
              </a:ext>
            </a:extLst>
          </p:cNvPr>
          <p:cNvSpPr txBox="1"/>
          <p:nvPr/>
        </p:nvSpPr>
        <p:spPr>
          <a:xfrm>
            <a:off x="8727534" y="658574"/>
            <a:ext cx="2037674" cy="369332"/>
          </a:xfrm>
          <a:prstGeom prst="rect">
            <a:avLst/>
          </a:prstGeom>
          <a:noFill/>
          <a:ln w="76200">
            <a:solidFill>
              <a:schemeClr val="accent2"/>
            </a:solidFill>
          </a:ln>
        </p:spPr>
        <p:txBody>
          <a:bodyPr wrap="none" rtlCol="0">
            <a:spAutoFit/>
          </a:bodyPr>
          <a:lstStyle/>
          <a:p>
            <a:r>
              <a:rPr lang="en-US" dirty="0"/>
              <a:t>Workbook, p. </a:t>
            </a:r>
            <a:r>
              <a:rPr lang="en-US"/>
              <a:t>38-41</a:t>
            </a:r>
            <a:endParaRPr lang="en-US" dirty="0"/>
          </a:p>
        </p:txBody>
      </p:sp>
    </p:spTree>
    <p:extLst>
      <p:ext uri="{BB962C8B-B14F-4D97-AF65-F5344CB8AC3E}">
        <p14:creationId xmlns:p14="http://schemas.microsoft.com/office/powerpoint/2010/main" val="6441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3019-144D-4D40-942F-86BC09213332}"/>
              </a:ext>
            </a:extLst>
          </p:cNvPr>
          <p:cNvSpPr>
            <a:spLocks noGrp="1"/>
          </p:cNvSpPr>
          <p:nvPr>
            <p:ph type="title"/>
          </p:nvPr>
        </p:nvSpPr>
        <p:spPr>
          <a:xfrm>
            <a:off x="381000" y="410845"/>
            <a:ext cx="2065020" cy="1325563"/>
          </a:xfrm>
        </p:spPr>
        <p:txBody>
          <a:bodyPr/>
          <a:lstStyle/>
          <a:p>
            <a:r>
              <a:rPr lang="en-US" dirty="0"/>
              <a:t>Process</a:t>
            </a:r>
            <a:br>
              <a:rPr lang="en-US" dirty="0"/>
            </a:br>
            <a:r>
              <a:rPr lang="en-US" dirty="0"/>
              <a:t>Table</a:t>
            </a:r>
          </a:p>
        </p:txBody>
      </p:sp>
      <p:pic>
        <p:nvPicPr>
          <p:cNvPr id="3" name="Picture 2">
            <a:extLst>
              <a:ext uri="{FF2B5EF4-FFF2-40B4-BE49-F238E27FC236}">
                <a16:creationId xmlns:a16="http://schemas.microsoft.com/office/drawing/2014/main" id="{8CE48EF4-C66C-654F-AC54-68F84FD69CFA}"/>
              </a:ext>
            </a:extLst>
          </p:cNvPr>
          <p:cNvPicPr>
            <a:picLocks noChangeAspect="1"/>
          </p:cNvPicPr>
          <p:nvPr/>
        </p:nvPicPr>
        <p:blipFill>
          <a:blip r:embed="rId2"/>
          <a:stretch>
            <a:fillRect/>
          </a:stretch>
        </p:blipFill>
        <p:spPr>
          <a:xfrm>
            <a:off x="2854861" y="-69532"/>
            <a:ext cx="9337139" cy="6858000"/>
          </a:xfrm>
          <a:prstGeom prst="rect">
            <a:avLst/>
          </a:prstGeom>
        </p:spPr>
      </p:pic>
    </p:spTree>
    <p:extLst>
      <p:ext uri="{BB962C8B-B14F-4D97-AF65-F5344CB8AC3E}">
        <p14:creationId xmlns:p14="http://schemas.microsoft.com/office/powerpoint/2010/main" val="25666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68829D-637D-7F42-9B83-0D0C7C00CB93}"/>
              </a:ext>
            </a:extLst>
          </p:cNvPr>
          <p:cNvPicPr>
            <a:picLocks noChangeAspect="1"/>
          </p:cNvPicPr>
          <p:nvPr/>
        </p:nvPicPr>
        <p:blipFill>
          <a:blip r:embed="rId2"/>
          <a:stretch>
            <a:fillRect/>
          </a:stretch>
        </p:blipFill>
        <p:spPr>
          <a:xfrm>
            <a:off x="1079688" y="0"/>
            <a:ext cx="10032623" cy="6858000"/>
          </a:xfrm>
          <a:prstGeom prst="rect">
            <a:avLst/>
          </a:prstGeom>
        </p:spPr>
      </p:pic>
    </p:spTree>
    <p:extLst>
      <p:ext uri="{BB962C8B-B14F-4D97-AF65-F5344CB8AC3E}">
        <p14:creationId xmlns:p14="http://schemas.microsoft.com/office/powerpoint/2010/main" val="514627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normAutofit lnSpcReduction="10000"/>
          </a:bodyPr>
          <a:lstStyle/>
          <a:p>
            <a:pPr eaLnBrk="1" hangingPunct="1">
              <a:lnSpc>
                <a:spcPct val="90000"/>
              </a:lnSpc>
              <a:buFont typeface="Wingdings" charset="2"/>
              <a:buNone/>
            </a:pPr>
            <a:r>
              <a:rPr lang="en-US" altLang="en-US" sz="3600" i="1" dirty="0">
                <a:ea typeface="ＭＳ Ｐゴシック" charset="-128"/>
              </a:rPr>
              <a:t>"The </a:t>
            </a:r>
            <a:r>
              <a:rPr lang="en-US" altLang="en-US" sz="3600" i="1" u="sng" dirty="0">
                <a:solidFill>
                  <a:schemeClr val="accent5"/>
                </a:solidFill>
                <a:ea typeface="ＭＳ Ｐゴシック" charset="-128"/>
              </a:rPr>
              <a:t>first step</a:t>
            </a:r>
            <a:r>
              <a:rPr lang="en-US" altLang="en-US" sz="3600" i="1" dirty="0">
                <a:solidFill>
                  <a:schemeClr val="accent5"/>
                </a:solidFill>
                <a:ea typeface="ＭＳ Ｐゴシック" charset="-128"/>
              </a:rPr>
              <a:t> </a:t>
            </a:r>
            <a:r>
              <a:rPr lang="en-US" altLang="en-US" sz="3600" i="1" dirty="0">
                <a:ea typeface="ＭＳ Ｐゴシック" charset="-128"/>
              </a:rPr>
              <a:t>in any organization is to draw a flow diagram (process map) to show how each component depends on others.  Then everyone may </a:t>
            </a:r>
            <a:r>
              <a:rPr lang="en-US" altLang="en-US" sz="3600" i="1" u="sng" dirty="0">
                <a:ea typeface="ＭＳ Ｐゴシック" charset="-128"/>
              </a:rPr>
              <a:t>understand </a:t>
            </a:r>
            <a:r>
              <a:rPr lang="en-US" altLang="en-US" sz="3600" i="1" dirty="0">
                <a:ea typeface="ＭＳ Ｐゴシック" charset="-128"/>
              </a:rPr>
              <a:t>what their job is.  If people do not </a:t>
            </a:r>
            <a:r>
              <a:rPr lang="en-US" altLang="en-US" sz="3600" b="1" i="1" dirty="0">
                <a:solidFill>
                  <a:schemeClr val="accent1"/>
                </a:solidFill>
                <a:ea typeface="ＭＳ Ｐゴシック" charset="-128"/>
              </a:rPr>
              <a:t>see</a:t>
            </a:r>
            <a:r>
              <a:rPr lang="en-US" altLang="en-US" sz="3600" i="1" dirty="0">
                <a:ea typeface="ＭＳ Ｐゴシック" charset="-128"/>
              </a:rPr>
              <a:t> the process, they cannot </a:t>
            </a:r>
            <a:r>
              <a:rPr lang="en-US" altLang="en-US" sz="3600" b="1" i="1" dirty="0">
                <a:solidFill>
                  <a:schemeClr val="accent1"/>
                </a:solidFill>
                <a:ea typeface="ＭＳ Ｐゴシック" charset="-128"/>
              </a:rPr>
              <a:t>improve</a:t>
            </a:r>
            <a:r>
              <a:rPr lang="en-US" altLang="en-US" sz="3600" i="1" dirty="0">
                <a:ea typeface="ＭＳ Ｐゴシック" charset="-128"/>
              </a:rPr>
              <a:t> it." </a:t>
            </a:r>
          </a:p>
          <a:p>
            <a:pPr marL="3657600" lvl="8" indent="0">
              <a:buNone/>
            </a:pPr>
            <a:r>
              <a:rPr lang="en-US" altLang="en-US" b="1" dirty="0">
                <a:ea typeface="ＭＳ Ｐゴシック" charset="-128"/>
              </a:rPr>
              <a:t>                                           W Edwards Deming  (1900-1993)</a:t>
            </a:r>
            <a:r>
              <a:rPr lang="en-US" altLang="en-US" b="1" i="1" dirty="0">
                <a:ea typeface="ＭＳ Ｐゴシック" charset="-128"/>
              </a:rPr>
              <a:t> </a:t>
            </a:r>
            <a:endParaRPr lang="en-US" altLang="en-US" dirty="0">
              <a:ea typeface="ＭＳ Ｐゴシック"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43" y="987425"/>
            <a:ext cx="3358896" cy="4175760"/>
          </a:xfrm>
          <a:prstGeom prst="rect">
            <a:avLst/>
          </a:prstGeom>
        </p:spPr>
      </p:pic>
    </p:spTree>
    <p:extLst>
      <p:ext uri="{BB962C8B-B14F-4D97-AF65-F5344CB8AC3E}">
        <p14:creationId xmlns:p14="http://schemas.microsoft.com/office/powerpoint/2010/main" val="4164838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B939-FE28-C441-A49F-3045F6C3F45F}"/>
              </a:ext>
            </a:extLst>
          </p:cNvPr>
          <p:cNvSpPr>
            <a:spLocks noGrp="1"/>
          </p:cNvSpPr>
          <p:nvPr>
            <p:ph type="title"/>
          </p:nvPr>
        </p:nvSpPr>
        <p:spPr/>
        <p:txBody>
          <a:bodyPr>
            <a:normAutofit/>
          </a:bodyPr>
          <a:lstStyle/>
          <a:p>
            <a:r>
              <a:rPr lang="en-US" sz="3600" b="1" dirty="0"/>
              <a:t>Process Mapping</a:t>
            </a:r>
          </a:p>
        </p:txBody>
      </p:sp>
      <p:sp>
        <p:nvSpPr>
          <p:cNvPr id="3" name="Content Placeholder 2">
            <a:extLst>
              <a:ext uri="{FF2B5EF4-FFF2-40B4-BE49-F238E27FC236}">
                <a16:creationId xmlns:a16="http://schemas.microsoft.com/office/drawing/2014/main" id="{D4AE59BB-02B8-C64D-BD46-5EF69B740087}"/>
              </a:ext>
            </a:extLst>
          </p:cNvPr>
          <p:cNvSpPr>
            <a:spLocks noGrp="1"/>
          </p:cNvSpPr>
          <p:nvPr>
            <p:ph idx="1"/>
          </p:nvPr>
        </p:nvSpPr>
        <p:spPr/>
        <p:txBody>
          <a:bodyPr>
            <a:normAutofit/>
          </a:bodyPr>
          <a:lstStyle/>
          <a:p>
            <a:pPr marL="0" indent="0">
              <a:buNone/>
            </a:pPr>
            <a:r>
              <a:rPr lang="en-US" sz="5400" dirty="0"/>
              <a:t>In order to improve a process, you must first ________ and _____________ the process!</a:t>
            </a:r>
          </a:p>
        </p:txBody>
      </p:sp>
      <p:sp>
        <p:nvSpPr>
          <p:cNvPr id="4" name="Text Placeholder 3">
            <a:extLst>
              <a:ext uri="{FF2B5EF4-FFF2-40B4-BE49-F238E27FC236}">
                <a16:creationId xmlns:a16="http://schemas.microsoft.com/office/drawing/2014/main" id="{706ADAEB-D291-874D-8118-43A14112D548}"/>
              </a:ext>
            </a:extLst>
          </p:cNvPr>
          <p:cNvSpPr>
            <a:spLocks noGrp="1"/>
          </p:cNvSpPr>
          <p:nvPr>
            <p:ph type="body" sz="half" idx="2"/>
          </p:nvPr>
        </p:nvSpPr>
        <p:spPr/>
        <p:txBody>
          <a:bodyPr>
            <a:normAutofit/>
          </a:bodyPr>
          <a:lstStyle/>
          <a:p>
            <a:endParaRPr lang="en-US" sz="3200" dirty="0"/>
          </a:p>
          <a:p>
            <a:r>
              <a:rPr lang="en-US" sz="3200" dirty="0"/>
              <a:t>The beginning of any quality improvement journey</a:t>
            </a:r>
          </a:p>
        </p:txBody>
      </p:sp>
      <p:sp>
        <p:nvSpPr>
          <p:cNvPr id="5" name="Rectangle 4">
            <a:extLst>
              <a:ext uri="{FF2B5EF4-FFF2-40B4-BE49-F238E27FC236}">
                <a16:creationId xmlns:a16="http://schemas.microsoft.com/office/drawing/2014/main" id="{95836174-702C-3249-A8B0-20D50347D9F7}"/>
              </a:ext>
            </a:extLst>
          </p:cNvPr>
          <p:cNvSpPr/>
          <p:nvPr/>
        </p:nvSpPr>
        <p:spPr>
          <a:xfrm>
            <a:off x="7086600" y="2377440"/>
            <a:ext cx="1440180"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SEE</a:t>
            </a:r>
          </a:p>
        </p:txBody>
      </p:sp>
      <p:sp>
        <p:nvSpPr>
          <p:cNvPr id="6" name="Rectangle 5">
            <a:extLst>
              <a:ext uri="{FF2B5EF4-FFF2-40B4-BE49-F238E27FC236}">
                <a16:creationId xmlns:a16="http://schemas.microsoft.com/office/drawing/2014/main" id="{6B6809CA-1167-C54D-9CE0-1191F5E95209}"/>
              </a:ext>
            </a:extLst>
          </p:cNvPr>
          <p:cNvSpPr/>
          <p:nvPr/>
        </p:nvSpPr>
        <p:spPr>
          <a:xfrm>
            <a:off x="5737859" y="3147695"/>
            <a:ext cx="349186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UNDERSTAND</a:t>
            </a:r>
          </a:p>
        </p:txBody>
      </p:sp>
    </p:spTree>
    <p:extLst>
      <p:ext uri="{BB962C8B-B14F-4D97-AF65-F5344CB8AC3E}">
        <p14:creationId xmlns:p14="http://schemas.microsoft.com/office/powerpoint/2010/main" val="22928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D7A01-C017-5D47-96A9-A736FB40E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389" y="225821"/>
            <a:ext cx="4402667" cy="6406357"/>
          </a:xfrm>
          <a:prstGeom prst="rect">
            <a:avLst/>
          </a:prstGeom>
        </p:spPr>
      </p:pic>
      <p:sp>
        <p:nvSpPr>
          <p:cNvPr id="2" name="Title 1"/>
          <p:cNvSpPr>
            <a:spLocks noGrp="1"/>
          </p:cNvSpPr>
          <p:nvPr>
            <p:ph type="title"/>
          </p:nvPr>
        </p:nvSpPr>
        <p:spPr/>
        <p:txBody>
          <a:bodyPr/>
          <a:lstStyle/>
          <a:p>
            <a:r>
              <a:rPr lang="en-US" dirty="0"/>
              <a:t>PITFALL #2</a:t>
            </a:r>
            <a:br>
              <a:rPr lang="en-US" dirty="0"/>
            </a:br>
            <a:r>
              <a:rPr lang="en-US" dirty="0"/>
              <a:t>Metric Selection</a:t>
            </a:r>
          </a:p>
        </p:txBody>
      </p:sp>
      <p:sp>
        <p:nvSpPr>
          <p:cNvPr id="3" name="Text Placeholder 2"/>
          <p:cNvSpPr>
            <a:spLocks noGrp="1"/>
          </p:cNvSpPr>
          <p:nvPr>
            <p:ph type="body" idx="1"/>
          </p:nvPr>
        </p:nvSpPr>
        <p:spPr/>
        <p:txBody>
          <a:bodyPr/>
          <a:lstStyle/>
          <a:p>
            <a:r>
              <a:rPr lang="en-US" dirty="0">
                <a:sym typeface="Wingdings"/>
              </a:rPr>
              <a:t>Not selecting the appropriate metric for the aim</a:t>
            </a:r>
            <a:endParaRPr lang="en-US" dirty="0"/>
          </a:p>
        </p:txBody>
      </p:sp>
      <p:sp>
        <p:nvSpPr>
          <p:cNvPr id="4" name="Subtitle 2">
            <a:extLst>
              <a:ext uri="{FF2B5EF4-FFF2-40B4-BE49-F238E27FC236}">
                <a16:creationId xmlns:a16="http://schemas.microsoft.com/office/drawing/2014/main" id="{66C21493-03F5-B147-A61E-B3FD7BF07CB4}"/>
              </a:ext>
            </a:extLst>
          </p:cNvPr>
          <p:cNvSpPr txBox="1">
            <a:spLocks/>
          </p:cNvSpPr>
          <p:nvPr/>
        </p:nvSpPr>
        <p:spPr>
          <a:xfrm>
            <a:off x="7924588" y="2975768"/>
            <a:ext cx="3488267" cy="1066801"/>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t>Metric </a:t>
            </a:r>
          </a:p>
          <a:p>
            <a:pPr marL="0" indent="0" algn="ctr">
              <a:buNone/>
            </a:pPr>
            <a:r>
              <a:rPr lang="en-US" sz="3200" b="1" dirty="0"/>
              <a:t>Pitfalls</a:t>
            </a:r>
          </a:p>
        </p:txBody>
      </p:sp>
    </p:spTree>
    <p:extLst>
      <p:ext uri="{BB962C8B-B14F-4D97-AF65-F5344CB8AC3E}">
        <p14:creationId xmlns:p14="http://schemas.microsoft.com/office/powerpoint/2010/main" val="16067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65125"/>
            <a:ext cx="10806748" cy="1325563"/>
          </a:xfrm>
        </p:spPr>
        <p:txBody>
          <a:bodyPr/>
          <a:lstStyle/>
          <a:p>
            <a:r>
              <a:rPr lang="en-US" dirty="0"/>
              <a:t>Today’s Topics </a:t>
            </a:r>
            <a:r>
              <a:rPr lang="mr-IN" dirty="0"/>
              <a:t>–</a:t>
            </a:r>
            <a:r>
              <a:rPr lang="en-US" dirty="0"/>
              <a:t> 5 Top Pitfalls</a:t>
            </a:r>
          </a:p>
        </p:txBody>
      </p:sp>
      <p:sp>
        <p:nvSpPr>
          <p:cNvPr id="3" name="Text Placeholder 2"/>
          <p:cNvSpPr>
            <a:spLocks noGrp="1"/>
          </p:cNvSpPr>
          <p:nvPr>
            <p:ph type="body" idx="1"/>
          </p:nvPr>
        </p:nvSpPr>
        <p:spPr>
          <a:xfrm>
            <a:off x="548640" y="1681163"/>
            <a:ext cx="5448935" cy="823912"/>
          </a:xfrm>
        </p:spPr>
        <p:txBody>
          <a:bodyPr/>
          <a:lstStyle/>
          <a:p>
            <a:r>
              <a:rPr lang="en-US" dirty="0"/>
              <a:t>5 Pitfalls to </a:t>
            </a:r>
            <a:r>
              <a:rPr lang="en-US" strike="sngStrike" dirty="0"/>
              <a:t>Avoid</a:t>
            </a:r>
          </a:p>
        </p:txBody>
      </p:sp>
      <p:sp>
        <p:nvSpPr>
          <p:cNvPr id="4" name="Content Placeholder 3"/>
          <p:cNvSpPr>
            <a:spLocks noGrp="1"/>
          </p:cNvSpPr>
          <p:nvPr>
            <p:ph sz="half" idx="2"/>
          </p:nvPr>
        </p:nvSpPr>
        <p:spPr>
          <a:xfrm>
            <a:off x="548640" y="2505074"/>
            <a:ext cx="5730367" cy="3870325"/>
          </a:xfrm>
        </p:spPr>
        <p:txBody>
          <a:bodyPr>
            <a:normAutofit fontScale="92500" lnSpcReduction="10000"/>
          </a:bodyPr>
          <a:lstStyle/>
          <a:p>
            <a:r>
              <a:rPr lang="en-US" dirty="0"/>
              <a:t>P</a:t>
            </a:r>
            <a:r>
              <a:rPr lang="en-US" b="1" dirty="0"/>
              <a:t>rocess Mapping </a:t>
            </a:r>
            <a:r>
              <a:rPr lang="en-US" dirty="0">
                <a:sym typeface="Wingdings"/>
              </a:rPr>
              <a:t> Not connecting the process map to the project</a:t>
            </a:r>
          </a:p>
          <a:p>
            <a:r>
              <a:rPr lang="en-US" b="1" dirty="0">
                <a:sym typeface="Wingdings"/>
              </a:rPr>
              <a:t>Metric Selection </a:t>
            </a:r>
            <a:r>
              <a:rPr lang="en-US" dirty="0">
                <a:sym typeface="Wingdings"/>
              </a:rPr>
              <a:t>- Not selecting the appropriate metric for the aim</a:t>
            </a:r>
          </a:p>
          <a:p>
            <a:r>
              <a:rPr lang="en-US" b="1" dirty="0">
                <a:sym typeface="Wingdings"/>
              </a:rPr>
              <a:t>Voice of the Customer – </a:t>
            </a:r>
            <a:r>
              <a:rPr lang="en-US" dirty="0">
                <a:sym typeface="Wingdings"/>
              </a:rPr>
              <a:t>Not connected to the problem or the intervention</a:t>
            </a:r>
            <a:endParaRPr lang="en-US" b="1" dirty="0">
              <a:sym typeface="Wingdings"/>
            </a:endParaRPr>
          </a:p>
          <a:p>
            <a:r>
              <a:rPr lang="en-US" b="1" dirty="0">
                <a:sym typeface="Wingdings"/>
              </a:rPr>
              <a:t>PDSAs – </a:t>
            </a:r>
            <a:r>
              <a:rPr lang="en-US" dirty="0">
                <a:sym typeface="Wingdings"/>
              </a:rPr>
              <a:t>Only</a:t>
            </a:r>
            <a:r>
              <a:rPr lang="en-US" b="1" dirty="0">
                <a:sym typeface="Wingdings"/>
              </a:rPr>
              <a:t> </a:t>
            </a:r>
            <a:r>
              <a:rPr lang="en-US" dirty="0">
                <a:sym typeface="Wingdings"/>
              </a:rPr>
              <a:t>One and Done</a:t>
            </a:r>
          </a:p>
          <a:p>
            <a:r>
              <a:rPr lang="en-US" b="1" dirty="0">
                <a:sym typeface="Wingdings"/>
              </a:rPr>
              <a:t>Outcome Focus – </a:t>
            </a:r>
            <a:r>
              <a:rPr lang="en-US" dirty="0">
                <a:sym typeface="Wingdings"/>
              </a:rPr>
              <a:t>Forgetting the big picture</a:t>
            </a:r>
            <a:endParaRPr lang="en-US" b="1" dirty="0">
              <a:sym typeface="Wingdings"/>
            </a:endParaRPr>
          </a:p>
        </p:txBody>
      </p:sp>
      <p:sp>
        <p:nvSpPr>
          <p:cNvPr id="5" name="Text Placeholder 4"/>
          <p:cNvSpPr>
            <a:spLocks noGrp="1"/>
          </p:cNvSpPr>
          <p:nvPr>
            <p:ph type="body" sz="quarter" idx="3"/>
          </p:nvPr>
        </p:nvSpPr>
        <p:spPr>
          <a:xfrm>
            <a:off x="6312915" y="1690688"/>
            <a:ext cx="5307077" cy="823912"/>
          </a:xfrm>
        </p:spPr>
        <p:txBody>
          <a:bodyPr/>
          <a:lstStyle/>
          <a:p>
            <a:r>
              <a:rPr lang="en-US" dirty="0"/>
              <a:t>What to do differently next time</a:t>
            </a:r>
          </a:p>
        </p:txBody>
      </p:sp>
      <p:sp>
        <p:nvSpPr>
          <p:cNvPr id="6" name="Content Placeholder 5"/>
          <p:cNvSpPr>
            <a:spLocks noGrp="1"/>
          </p:cNvSpPr>
          <p:nvPr>
            <p:ph sz="quarter" idx="4"/>
          </p:nvPr>
        </p:nvSpPr>
        <p:spPr>
          <a:xfrm>
            <a:off x="6436805" y="2480357"/>
            <a:ext cx="5183188" cy="3870324"/>
          </a:xfrm>
          <a:ln w="57150">
            <a:solidFill>
              <a:schemeClr val="tx1"/>
            </a:solidFill>
          </a:ln>
        </p:spPr>
        <p:txBody>
          <a:bodyPr>
            <a:normAutofit fontScale="92500" lnSpcReduction="10000"/>
          </a:bodyPr>
          <a:lstStyle/>
          <a:p>
            <a:endParaRPr lang="en-US" dirty="0"/>
          </a:p>
        </p:txBody>
      </p:sp>
      <p:sp>
        <p:nvSpPr>
          <p:cNvPr id="7" name="TextBox 6"/>
          <p:cNvSpPr txBox="1"/>
          <p:nvPr/>
        </p:nvSpPr>
        <p:spPr>
          <a:xfrm>
            <a:off x="2852928" y="2111025"/>
            <a:ext cx="1457450" cy="369332"/>
          </a:xfrm>
          <a:prstGeom prst="rect">
            <a:avLst/>
          </a:prstGeom>
          <a:noFill/>
        </p:spPr>
        <p:txBody>
          <a:bodyPr wrap="none" rtlCol="0">
            <a:spAutoFit/>
          </a:bodyPr>
          <a:lstStyle/>
          <a:p>
            <a:r>
              <a:rPr lang="en-US" b="1" dirty="0">
                <a:solidFill>
                  <a:srgbClr val="FF0000"/>
                </a:solidFill>
              </a:rPr>
              <a:t>LEARN FROM</a:t>
            </a:r>
          </a:p>
        </p:txBody>
      </p:sp>
    </p:spTree>
    <p:extLst>
      <p:ext uri="{BB962C8B-B14F-4D97-AF65-F5344CB8AC3E}">
        <p14:creationId xmlns:p14="http://schemas.microsoft.com/office/powerpoint/2010/main" val="11653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bg/>
                                          </p:spTgt>
                                        </p:tgtEl>
                                        <p:attrNameLst>
                                          <p:attrName>style.visibility</p:attrName>
                                        </p:attrNameLst>
                                      </p:cBhvr>
                                      <p:to>
                                        <p:strVal val="visible"/>
                                      </p:to>
                                    </p:set>
                                    <p:anim calcmode="lin" valueType="num">
                                      <p:cBhvr additive="base">
                                        <p:cTn id="41"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2"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nodePh="1">
                                  <p:stCondLst>
                                    <p:cond delay="0"/>
                                  </p:stCondLst>
                                  <p:endCondLst>
                                    <p:cond evt="begin" delay="0">
                                      <p:tn val="45"/>
                                    </p:cond>
                                  </p:end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7" name="Text Placeholder 6"/>
          <p:cNvSpPr>
            <a:spLocks noGrp="1"/>
          </p:cNvSpPr>
          <p:nvPr>
            <p:ph type="body" sz="half" idx="2"/>
          </p:nvPr>
        </p:nvSpPr>
        <p:spPr/>
        <p:txBody>
          <a:bodyPr/>
          <a:lstStyle/>
          <a:p>
            <a:r>
              <a:rPr lang="en-US" sz="4000" b="1" dirty="0"/>
              <a:t>In God we trust, all others must bring data</a:t>
            </a:r>
            <a:r>
              <a:rPr lang="mr-IN" sz="4000" b="1" dirty="0"/>
              <a:t>…</a:t>
            </a:r>
            <a:endParaRPr lang="en-US" sz="4000" b="1" dirty="0"/>
          </a:p>
          <a:p>
            <a:endParaRPr lang="en-US" dirty="0"/>
          </a:p>
          <a:p>
            <a:r>
              <a:rPr lang="en-US" dirty="0"/>
              <a:t>		</a:t>
            </a:r>
            <a:r>
              <a:rPr lang="en-US" b="1" dirty="0"/>
              <a:t>W Edwards Deming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284" y="44107"/>
            <a:ext cx="5098484" cy="6338405"/>
          </a:xfrm>
          <a:prstGeom prst="rect">
            <a:avLst/>
          </a:prstGeom>
        </p:spPr>
      </p:pic>
    </p:spTree>
    <p:extLst>
      <p:ext uri="{BB962C8B-B14F-4D97-AF65-F5344CB8AC3E}">
        <p14:creationId xmlns:p14="http://schemas.microsoft.com/office/powerpoint/2010/main" val="25138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a:t>
            </a:r>
            <a:r>
              <a:rPr lang="mr-IN" dirty="0"/>
              <a:t>–</a:t>
            </a:r>
            <a:r>
              <a:rPr lang="en-US" dirty="0"/>
              <a:t> Case Studies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304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fontScale="92500" lnSpcReduction="20000"/>
          </a:bodyPr>
          <a:lstStyle/>
          <a:p>
            <a:r>
              <a:rPr lang="en-US" dirty="0"/>
              <a:t>Review the </a:t>
            </a:r>
            <a:r>
              <a:rPr lang="en-US" u="sng" dirty="0"/>
              <a:t>Aim Statement </a:t>
            </a:r>
            <a:r>
              <a:rPr lang="en-US" dirty="0"/>
              <a:t>with your group: </a:t>
            </a:r>
          </a:p>
          <a:p>
            <a:pPr lvl="1"/>
            <a:r>
              <a:rPr lang="en-US" dirty="0"/>
              <a:t>Is it clear? Are the terms defined? Can you measure it? Is the goal realistic?</a:t>
            </a:r>
          </a:p>
          <a:p>
            <a:pPr lvl="1"/>
            <a:r>
              <a:rPr lang="en-US" dirty="0"/>
              <a:t>If not: REWRITE the AIM</a:t>
            </a:r>
          </a:p>
          <a:p>
            <a:r>
              <a:rPr lang="en-US" u="sng" dirty="0"/>
              <a:t>Metric:</a:t>
            </a:r>
            <a:r>
              <a:rPr lang="en-US" dirty="0"/>
              <a:t> Select the best metric for the project from the multiple choices.</a:t>
            </a:r>
          </a:p>
          <a:p>
            <a:pPr lvl="1"/>
            <a:r>
              <a:rPr lang="en-US" dirty="0"/>
              <a:t>How will you know if any change that you implement is an improvement?</a:t>
            </a:r>
          </a:p>
          <a:p>
            <a:r>
              <a:rPr lang="en-US" dirty="0"/>
              <a:t>Based on the metric that you selected, design a data collection tool/plan and data display</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Case Study: Matching the Metric (Measure) with the Aim</a:t>
            </a:r>
          </a:p>
          <a:p>
            <a:r>
              <a:rPr lang="en-US" b="1" dirty="0"/>
              <a:t>Pens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MIN</a:t>
            </a:r>
          </a:p>
        </p:txBody>
      </p:sp>
    </p:spTree>
    <p:extLst>
      <p:ext uri="{BB962C8B-B14F-4D97-AF65-F5344CB8AC3E}">
        <p14:creationId xmlns:p14="http://schemas.microsoft.com/office/powerpoint/2010/main" val="1550335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ACTIVITY:</a:t>
            </a:r>
            <a:br>
              <a:rPr lang="en-US" b="1" dirty="0"/>
            </a:br>
            <a:r>
              <a:rPr lang="en-US" b="1" dirty="0"/>
              <a:t>Matching the Metric (Measure) with the Aim</a:t>
            </a:r>
          </a:p>
        </p:txBody>
      </p:sp>
      <p:sp>
        <p:nvSpPr>
          <p:cNvPr id="6" name="Text Placeholder 5"/>
          <p:cNvSpPr>
            <a:spLocks noGrp="1"/>
          </p:cNvSpPr>
          <p:nvPr>
            <p:ph type="body" sz="half" idx="2"/>
          </p:nvPr>
        </p:nvSpPr>
        <p:spPr/>
        <p:txBody>
          <a:bodyPr/>
          <a:lstStyle/>
          <a:p>
            <a:endParaRPr lang="en-US" dirty="0"/>
          </a:p>
          <a:p>
            <a:endParaRPr lang="en-US" dirty="0"/>
          </a:p>
          <a:p>
            <a:r>
              <a:rPr lang="en-US" sz="2400" b="1" dirty="0"/>
              <a:t>Case Study #1</a:t>
            </a:r>
          </a:p>
          <a:p>
            <a:r>
              <a:rPr lang="en-US" sz="2400" b="1" dirty="0"/>
              <a:t>ART Clients &amp; VLT</a:t>
            </a:r>
          </a:p>
        </p:txBody>
      </p:sp>
      <p:sp>
        <p:nvSpPr>
          <p:cNvPr id="3" name="Rectangle 2"/>
          <p:cNvSpPr/>
          <p:nvPr/>
        </p:nvSpPr>
        <p:spPr>
          <a:xfrm>
            <a:off x="5092700" y="362208"/>
            <a:ext cx="6756400" cy="6832640"/>
          </a:xfrm>
          <a:prstGeom prst="rect">
            <a:avLst/>
          </a:prstGeom>
        </p:spPr>
        <p:txBody>
          <a:bodyPr wrap="square">
            <a:spAutoFit/>
          </a:bodyPr>
          <a:lstStyle/>
          <a:p>
            <a:r>
              <a:rPr lang="en-US" sz="2400" b="1" dirty="0"/>
              <a:t>Case Study # 1 AIM:</a:t>
            </a:r>
            <a:r>
              <a:rPr lang="en-US" sz="2400" dirty="0"/>
              <a:t> </a:t>
            </a:r>
          </a:p>
          <a:p>
            <a:r>
              <a:rPr lang="en-US" sz="2400" dirty="0"/>
              <a:t>Increase the proportion of ART clients accessing Viral Load Testing (VLT) from 38% to 80% by 30 Aug 2017.</a:t>
            </a:r>
          </a:p>
          <a:p>
            <a:r>
              <a:rPr lang="en-US" sz="2400" dirty="0"/>
              <a:t> </a:t>
            </a:r>
          </a:p>
          <a:p>
            <a:r>
              <a:rPr lang="en-US" sz="2400" u="sng" dirty="0"/>
              <a:t>Evaluate the Aim Statement:</a:t>
            </a:r>
            <a:endParaRPr lang="en-US" sz="2400" dirty="0"/>
          </a:p>
          <a:p>
            <a:pPr lvl="0"/>
            <a:r>
              <a:rPr lang="en-US" sz="2400" dirty="0"/>
              <a:t>Is the aim statement clear? Are the terms defined?</a:t>
            </a:r>
          </a:p>
          <a:p>
            <a:pPr lvl="0"/>
            <a:r>
              <a:rPr lang="en-US" sz="2400" dirty="0"/>
              <a:t>Can you measure it?</a:t>
            </a:r>
          </a:p>
          <a:p>
            <a:pPr lvl="0"/>
            <a:endParaRPr lang="en-US" sz="2400" dirty="0"/>
          </a:p>
          <a:p>
            <a:r>
              <a:rPr lang="en-US" sz="2400" dirty="0"/>
              <a:t>If not clear or measurable, then </a:t>
            </a:r>
            <a:r>
              <a:rPr lang="en-US" sz="2400" u="sng" dirty="0"/>
              <a:t>rewrite</a:t>
            </a:r>
            <a:r>
              <a:rPr lang="en-US" sz="2400" dirty="0"/>
              <a:t> the aim statement: </a:t>
            </a:r>
          </a:p>
          <a:p>
            <a:pPr lvl="0"/>
            <a:endParaRPr lang="en-US" sz="2400" dirty="0"/>
          </a:p>
          <a:p>
            <a:pPr lvl="0"/>
            <a:r>
              <a:rPr lang="en-US" sz="2400" u="sng" dirty="0"/>
              <a:t>Select Metric:</a:t>
            </a:r>
          </a:p>
          <a:p>
            <a:pPr lvl="0"/>
            <a:r>
              <a:rPr lang="en-US" sz="2400" dirty="0"/>
              <a:t>How will you know if any change that you implement is an improvement? </a:t>
            </a:r>
          </a:p>
          <a:p>
            <a:r>
              <a:rPr lang="en-US" sz="2400" dirty="0"/>
              <a:t> </a:t>
            </a:r>
            <a:endParaRPr lang="en-US" sz="2400" dirty="0">
              <a:latin typeface="Calibri" charset="0"/>
              <a:ea typeface="Calibri" charset="0"/>
              <a:cs typeface="Times New Roman" charset="0"/>
            </a:endParaRPr>
          </a:p>
          <a:p>
            <a:r>
              <a:rPr lang="en-US" sz="2400" dirty="0">
                <a:latin typeface="Calibri" charset="0"/>
                <a:ea typeface="Calibri" charset="0"/>
                <a:cs typeface="Times New Roman" charset="0"/>
              </a:rPr>
              <a:t>Defend your answers:</a:t>
            </a:r>
          </a:p>
          <a:p>
            <a:r>
              <a:rPr lang="en-US" dirty="0">
                <a:latin typeface="Calibri" charset="0"/>
                <a:ea typeface="Calibri" charset="0"/>
                <a:cs typeface="Times New Roman" charset="0"/>
              </a:rPr>
              <a:t> </a:t>
            </a:r>
            <a:endParaRPr lang="en-US" sz="1400" dirty="0">
              <a:latin typeface="Calibri" charset="0"/>
              <a:ea typeface="Calibri" charset="0"/>
              <a:cs typeface="Times New Roman" charset="0"/>
            </a:endParaRPr>
          </a:p>
          <a:p>
            <a:r>
              <a:rPr lang="en-US" dirty="0">
                <a:latin typeface="Calibri" charset="0"/>
                <a:ea typeface="Calibri" charset="0"/>
                <a:cs typeface="Times New Roman" charset="0"/>
              </a:rPr>
              <a:t> </a:t>
            </a:r>
            <a:endParaRPr lang="en-US" sz="1400" dirty="0">
              <a:latin typeface="Calibri" charset="0"/>
              <a:ea typeface="Calibri" charset="0"/>
              <a:cs typeface="Times New Roman" charset="0"/>
            </a:endParaRPr>
          </a:p>
          <a:p>
            <a:r>
              <a:rPr lang="en-US" dirty="0">
                <a:latin typeface="Calibri" charset="0"/>
                <a:ea typeface="Calibri" charset="0"/>
                <a:cs typeface="Times New Roman" charset="0"/>
              </a:rPr>
              <a:t> </a:t>
            </a:r>
            <a:endParaRPr lang="en-US" sz="1400" dirty="0">
              <a:effectLst/>
              <a:latin typeface="Calibri" charset="0"/>
              <a:ea typeface="Calibri" charset="0"/>
              <a:cs typeface="Times New Roman" charset="0"/>
            </a:endParaRPr>
          </a:p>
        </p:txBody>
      </p:sp>
    </p:spTree>
    <p:extLst>
      <p:ext uri="{BB962C8B-B14F-4D97-AF65-F5344CB8AC3E}">
        <p14:creationId xmlns:p14="http://schemas.microsoft.com/office/powerpoint/2010/main" val="1520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a:t>
            </a:r>
            <a:r>
              <a:rPr lang="mr-IN" dirty="0"/>
              <a:t>–</a:t>
            </a:r>
            <a:r>
              <a:rPr lang="en-US" dirty="0"/>
              <a:t> what is it and how to measure</a:t>
            </a:r>
          </a:p>
        </p:txBody>
      </p:sp>
      <p:sp>
        <p:nvSpPr>
          <p:cNvPr id="3" name="Content Placeholder 2"/>
          <p:cNvSpPr>
            <a:spLocks noGrp="1"/>
          </p:cNvSpPr>
          <p:nvPr>
            <p:ph idx="1"/>
          </p:nvPr>
        </p:nvSpPr>
        <p:spPr/>
        <p:txBody>
          <a:bodyPr/>
          <a:lstStyle/>
          <a:p>
            <a:r>
              <a:rPr lang="en-US" dirty="0"/>
              <a:t>Access = </a:t>
            </a:r>
          </a:p>
          <a:p>
            <a:r>
              <a:rPr lang="en-US" dirty="0"/>
              <a:t>Metrics for Access</a:t>
            </a:r>
          </a:p>
          <a:p>
            <a:pPr lvl="1"/>
            <a:r>
              <a:rPr lang="en-US" dirty="0"/>
              <a:t>2</a:t>
            </a:r>
            <a:r>
              <a:rPr lang="en-US" baseline="30000" dirty="0"/>
              <a:t>nd</a:t>
            </a:r>
            <a:r>
              <a:rPr lang="en-US" dirty="0"/>
              <a:t> or 3</a:t>
            </a:r>
            <a:r>
              <a:rPr lang="en-US" baseline="30000" dirty="0"/>
              <a:t>rd</a:t>
            </a:r>
            <a:r>
              <a:rPr lang="en-US" dirty="0"/>
              <a:t> next available appointment</a:t>
            </a:r>
          </a:p>
          <a:p>
            <a:pPr lvl="1"/>
            <a:r>
              <a:rPr lang="en-US" dirty="0"/>
              <a:t>Call Metrics </a:t>
            </a:r>
            <a:r>
              <a:rPr lang="mr-IN" dirty="0"/>
              <a:t>–</a:t>
            </a:r>
            <a:r>
              <a:rPr lang="en-US" dirty="0"/>
              <a:t> Answer time, abandonment rate, hold time, calls results in resolution</a:t>
            </a:r>
          </a:p>
          <a:p>
            <a:pPr lvl="1"/>
            <a:r>
              <a:rPr lang="en-US" dirty="0"/>
              <a:t>Customer Satisfaction</a:t>
            </a:r>
          </a:p>
          <a:p>
            <a:pPr lvl="1"/>
            <a:r>
              <a:rPr lang="en-US" dirty="0"/>
              <a:t>Wait times</a:t>
            </a:r>
          </a:p>
          <a:p>
            <a:pPr lvl="1"/>
            <a:r>
              <a:rPr lang="en-US" dirty="0"/>
              <a:t>Capturing copays &amp; insurance verification</a:t>
            </a:r>
          </a:p>
          <a:p>
            <a:pPr lvl="1"/>
            <a:r>
              <a:rPr lang="en-US" dirty="0"/>
              <a:t>Pre-registration rate &amp; registration accuracy</a:t>
            </a:r>
          </a:p>
          <a:p>
            <a:pPr lvl="1"/>
            <a:endParaRPr lang="en-US" dirty="0"/>
          </a:p>
          <a:p>
            <a:pPr lvl="1"/>
            <a:endParaRPr lang="en-US" dirty="0"/>
          </a:p>
        </p:txBody>
      </p:sp>
    </p:spTree>
    <p:extLst>
      <p:ext uri="{BB962C8B-B14F-4D97-AF65-F5344CB8AC3E}">
        <p14:creationId xmlns:p14="http://schemas.microsoft.com/office/powerpoint/2010/main" val="603222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4238625" cy="1600200"/>
          </a:xfrm>
        </p:spPr>
        <p:txBody>
          <a:bodyPr>
            <a:noAutofit/>
          </a:bodyPr>
          <a:lstStyle/>
          <a:p>
            <a:r>
              <a:rPr lang="en-US" b="1" dirty="0"/>
              <a:t>ACTIVITY:</a:t>
            </a:r>
            <a:br>
              <a:rPr lang="en-US" b="1" dirty="0"/>
            </a:br>
            <a:r>
              <a:rPr lang="en-US" b="1" dirty="0"/>
              <a:t>Matching the Metric (Measure) with the Aim</a:t>
            </a:r>
          </a:p>
        </p:txBody>
      </p:sp>
      <p:sp>
        <p:nvSpPr>
          <p:cNvPr id="6" name="Text Placeholder 5"/>
          <p:cNvSpPr>
            <a:spLocks noGrp="1"/>
          </p:cNvSpPr>
          <p:nvPr>
            <p:ph type="body" sz="half" idx="2"/>
          </p:nvPr>
        </p:nvSpPr>
        <p:spPr>
          <a:xfrm>
            <a:off x="533400" y="2057400"/>
            <a:ext cx="3932237" cy="3811588"/>
          </a:xfrm>
        </p:spPr>
        <p:txBody>
          <a:bodyPr/>
          <a:lstStyle/>
          <a:p>
            <a:endParaRPr lang="en-US" dirty="0"/>
          </a:p>
          <a:p>
            <a:endParaRPr lang="en-US" sz="2400" b="1" dirty="0"/>
          </a:p>
          <a:p>
            <a:r>
              <a:rPr lang="en-US" sz="2400" b="1" dirty="0"/>
              <a:t>Case Study # 2</a:t>
            </a:r>
          </a:p>
          <a:p>
            <a:r>
              <a:rPr lang="en-US" sz="2400" b="1" dirty="0">
                <a:latin typeface="Calibri" charset="0"/>
                <a:ea typeface="Calibri" charset="0"/>
                <a:cs typeface="Times New Roman" charset="0"/>
              </a:rPr>
              <a:t>Access Awareness for CSOs</a:t>
            </a:r>
            <a:r>
              <a:rPr lang="en-US" sz="2400" dirty="0">
                <a:latin typeface="Calibri" charset="0"/>
                <a:ea typeface="Calibri" charset="0"/>
                <a:cs typeface="Times New Roman" charset="0"/>
              </a:rPr>
              <a:t> </a:t>
            </a:r>
          </a:p>
          <a:p>
            <a:endParaRPr lang="en-US" sz="2400" dirty="0"/>
          </a:p>
          <a:p>
            <a:endParaRPr lang="en-US" dirty="0"/>
          </a:p>
        </p:txBody>
      </p:sp>
      <p:sp>
        <p:nvSpPr>
          <p:cNvPr id="3" name="Rectangle 2"/>
          <p:cNvSpPr/>
          <p:nvPr/>
        </p:nvSpPr>
        <p:spPr>
          <a:xfrm>
            <a:off x="5140452" y="85209"/>
            <a:ext cx="6518148" cy="7755969"/>
          </a:xfrm>
          <a:prstGeom prst="rect">
            <a:avLst/>
          </a:prstGeom>
        </p:spPr>
        <p:txBody>
          <a:bodyPr wrap="square">
            <a:spAutoFit/>
          </a:bodyPr>
          <a:lstStyle/>
          <a:p>
            <a:r>
              <a:rPr lang="en-US" sz="2200" b="1" dirty="0"/>
              <a:t>Case Study # 2 </a:t>
            </a:r>
            <a:r>
              <a:rPr lang="en-US" sz="2400" b="1" dirty="0"/>
              <a:t>AIM:</a:t>
            </a:r>
            <a:r>
              <a:rPr lang="en-US" sz="2400" dirty="0"/>
              <a:t> </a:t>
            </a:r>
          </a:p>
          <a:p>
            <a:r>
              <a:rPr lang="en-US" sz="2400" dirty="0"/>
              <a:t>To create VLT access awareness to 80% of Civil Service Organizations (CSOs) within Clinic X’s catchment area by Oct 2016. </a:t>
            </a:r>
          </a:p>
          <a:p>
            <a:r>
              <a:rPr lang="en-US" sz="2400" dirty="0"/>
              <a:t> </a:t>
            </a:r>
          </a:p>
          <a:p>
            <a:r>
              <a:rPr lang="en-US" sz="2400" u="sng" dirty="0"/>
              <a:t>Evaluate the Aim Statement:</a:t>
            </a:r>
            <a:endParaRPr lang="en-US" sz="2400" dirty="0"/>
          </a:p>
          <a:p>
            <a:pPr lvl="0"/>
            <a:r>
              <a:rPr lang="en-US" sz="2400" dirty="0"/>
              <a:t>Is the aim statement clear? Are the terms defined?</a:t>
            </a:r>
          </a:p>
          <a:p>
            <a:pPr lvl="0"/>
            <a:r>
              <a:rPr lang="en-US" sz="2400" dirty="0"/>
              <a:t>Can you measure it? Is there a baseline and goal set?</a:t>
            </a:r>
          </a:p>
          <a:p>
            <a:r>
              <a:rPr lang="en-US" sz="2400" dirty="0"/>
              <a:t> </a:t>
            </a:r>
          </a:p>
          <a:p>
            <a:r>
              <a:rPr lang="en-US" sz="2400" dirty="0"/>
              <a:t>If not clear or measurable, then </a:t>
            </a:r>
            <a:r>
              <a:rPr lang="en-US" sz="2400" u="sng" dirty="0"/>
              <a:t>rewrite</a:t>
            </a:r>
            <a:r>
              <a:rPr lang="en-US" sz="2400" dirty="0"/>
              <a:t> the aim statement</a:t>
            </a:r>
          </a:p>
          <a:p>
            <a:r>
              <a:rPr lang="en-US" sz="2400" dirty="0"/>
              <a:t> </a:t>
            </a:r>
          </a:p>
          <a:p>
            <a:r>
              <a:rPr lang="en-US" sz="2400" u="sng" dirty="0"/>
              <a:t>Select Metric:</a:t>
            </a:r>
          </a:p>
          <a:p>
            <a:pPr lvl="0"/>
            <a:r>
              <a:rPr lang="en-US" sz="2400" dirty="0"/>
              <a:t>How will you know if any change that you implement is an improvement?</a:t>
            </a:r>
          </a:p>
          <a:p>
            <a:pPr lvl="0"/>
            <a:endParaRPr lang="en-US" sz="2400" dirty="0"/>
          </a:p>
          <a:p>
            <a:pPr lvl="0"/>
            <a:r>
              <a:rPr lang="en-US" sz="2400" dirty="0"/>
              <a:t>Defend your answers:</a:t>
            </a:r>
          </a:p>
          <a:p>
            <a:endParaRPr lang="en-US" sz="2400" dirty="0"/>
          </a:p>
          <a:p>
            <a:r>
              <a:rPr lang="en-US" sz="2400" dirty="0">
                <a:latin typeface="Calibri" charset="0"/>
                <a:ea typeface="Calibri" charset="0"/>
                <a:cs typeface="Times New Roman" charset="0"/>
              </a:rPr>
              <a:t> </a:t>
            </a:r>
          </a:p>
          <a:p>
            <a:r>
              <a:rPr lang="en-US" dirty="0">
                <a:latin typeface="Calibri" charset="0"/>
                <a:ea typeface="Calibri" charset="0"/>
                <a:cs typeface="Times New Roman" charset="0"/>
              </a:rPr>
              <a:t> </a:t>
            </a:r>
            <a:endParaRPr lang="en-US" sz="1400" dirty="0">
              <a:effectLst/>
              <a:latin typeface="Calibri" charset="0"/>
              <a:ea typeface="Calibri" charset="0"/>
              <a:cs typeface="Times New Roman" charset="0"/>
            </a:endParaRPr>
          </a:p>
        </p:txBody>
      </p:sp>
    </p:spTree>
    <p:extLst>
      <p:ext uri="{BB962C8B-B14F-4D97-AF65-F5344CB8AC3E}">
        <p14:creationId xmlns:p14="http://schemas.microsoft.com/office/powerpoint/2010/main" val="1412157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4238625" cy="1600200"/>
          </a:xfrm>
        </p:spPr>
        <p:txBody>
          <a:bodyPr>
            <a:noAutofit/>
          </a:bodyPr>
          <a:lstStyle/>
          <a:p>
            <a:r>
              <a:rPr lang="en-US" b="1" dirty="0"/>
              <a:t>ACTIVITY:</a:t>
            </a:r>
            <a:br>
              <a:rPr lang="en-US" b="1" dirty="0"/>
            </a:br>
            <a:r>
              <a:rPr lang="en-US" b="1" dirty="0"/>
              <a:t>Matching the Metric (Measure) with the Aim</a:t>
            </a:r>
          </a:p>
        </p:txBody>
      </p:sp>
      <p:sp>
        <p:nvSpPr>
          <p:cNvPr id="6" name="Text Placeholder 5"/>
          <p:cNvSpPr>
            <a:spLocks noGrp="1"/>
          </p:cNvSpPr>
          <p:nvPr>
            <p:ph type="body" sz="half" idx="2"/>
          </p:nvPr>
        </p:nvSpPr>
        <p:spPr>
          <a:xfrm>
            <a:off x="533400" y="2057400"/>
            <a:ext cx="3932237" cy="3811588"/>
          </a:xfrm>
        </p:spPr>
        <p:txBody>
          <a:bodyPr/>
          <a:lstStyle/>
          <a:p>
            <a:endParaRPr lang="en-US" dirty="0"/>
          </a:p>
          <a:p>
            <a:endParaRPr lang="en-US" sz="2400" b="1" dirty="0"/>
          </a:p>
          <a:p>
            <a:r>
              <a:rPr lang="en-US" sz="2400" b="1" dirty="0"/>
              <a:t>Case Study # 3</a:t>
            </a:r>
          </a:p>
          <a:p>
            <a:r>
              <a:rPr lang="en-US" sz="2400" b="1" dirty="0">
                <a:latin typeface="Calibri" charset="0"/>
                <a:ea typeface="Calibri" charset="0"/>
                <a:cs typeface="Times New Roman" charset="0"/>
              </a:rPr>
              <a:t>On-time starts for the OR</a:t>
            </a:r>
            <a:endParaRPr lang="en-US" sz="2400" dirty="0">
              <a:latin typeface="Calibri" charset="0"/>
              <a:ea typeface="Calibri" charset="0"/>
              <a:cs typeface="Times New Roman" charset="0"/>
            </a:endParaRPr>
          </a:p>
          <a:p>
            <a:endParaRPr lang="en-US" sz="2400" dirty="0"/>
          </a:p>
          <a:p>
            <a:endParaRPr lang="en-US" dirty="0"/>
          </a:p>
        </p:txBody>
      </p:sp>
      <p:sp>
        <p:nvSpPr>
          <p:cNvPr id="3" name="Rectangle 2"/>
          <p:cNvSpPr/>
          <p:nvPr/>
        </p:nvSpPr>
        <p:spPr>
          <a:xfrm>
            <a:off x="5168900" y="254000"/>
            <a:ext cx="6518148" cy="8032968"/>
          </a:xfrm>
          <a:prstGeom prst="rect">
            <a:avLst/>
          </a:prstGeom>
        </p:spPr>
        <p:txBody>
          <a:bodyPr wrap="square">
            <a:spAutoFit/>
          </a:bodyPr>
          <a:lstStyle/>
          <a:p>
            <a:r>
              <a:rPr lang="en-US" sz="2400" b="1" dirty="0"/>
              <a:t>Case Study # 3 AIM:</a:t>
            </a:r>
            <a:r>
              <a:rPr lang="en-US" sz="2400" dirty="0"/>
              <a:t> </a:t>
            </a:r>
          </a:p>
          <a:p>
            <a:r>
              <a:rPr lang="en-US" sz="2400" dirty="0"/>
              <a:t>To increase on time starts for operating room cases from 23 % to 75% by 30 October 2016.</a:t>
            </a:r>
          </a:p>
          <a:p>
            <a:endParaRPr lang="en-US" sz="2400" dirty="0"/>
          </a:p>
          <a:p>
            <a:r>
              <a:rPr lang="en-US" sz="2400" u="sng" dirty="0"/>
              <a:t>Evaluate the Aim Statement:</a:t>
            </a:r>
            <a:endParaRPr lang="en-US" sz="2400" dirty="0"/>
          </a:p>
          <a:p>
            <a:pPr lvl="0"/>
            <a:r>
              <a:rPr lang="en-US" sz="2400" dirty="0"/>
              <a:t>Is the aim statement clear? Are the terms defined? Can you measure it? Is the goal realistic?</a:t>
            </a:r>
          </a:p>
          <a:p>
            <a:r>
              <a:rPr lang="en-US" sz="2400" dirty="0"/>
              <a:t> </a:t>
            </a:r>
          </a:p>
          <a:p>
            <a:r>
              <a:rPr lang="en-US" sz="2400" dirty="0"/>
              <a:t>If not clear, measurable or realistic, then rewrite the aim statement: </a:t>
            </a:r>
          </a:p>
          <a:p>
            <a:endParaRPr lang="en-US" sz="2400" dirty="0"/>
          </a:p>
          <a:p>
            <a:r>
              <a:rPr lang="en-US" sz="2400" u="sng" dirty="0"/>
              <a:t>Select Metric:</a:t>
            </a:r>
          </a:p>
          <a:p>
            <a:pPr lvl="0"/>
            <a:r>
              <a:rPr lang="en-US" sz="2400" dirty="0"/>
              <a:t>How will you know if any change that you implement is an improvement?</a:t>
            </a:r>
          </a:p>
          <a:p>
            <a:endParaRPr lang="en-US" sz="2400" dirty="0"/>
          </a:p>
          <a:p>
            <a:endParaRPr lang="en-US" dirty="0">
              <a:ea typeface="Calibri" charset="0"/>
              <a:cs typeface="Times New Roman" charset="0"/>
            </a:endParaRPr>
          </a:p>
          <a:p>
            <a:r>
              <a:rPr lang="en-US" sz="2400" dirty="0">
                <a:ea typeface="Calibri" charset="0"/>
                <a:cs typeface="Times New Roman" charset="0"/>
              </a:rPr>
              <a:t>Defend your answer:</a:t>
            </a:r>
            <a:endParaRPr lang="en-US" dirty="0">
              <a:ea typeface="Calibri" charset="0"/>
              <a:cs typeface="Times New Roman" charset="0"/>
            </a:endParaRPr>
          </a:p>
          <a:p>
            <a:r>
              <a:rPr lang="en-US" sz="2400" dirty="0">
                <a:ea typeface="Calibri" charset="0"/>
                <a:cs typeface="Times New Roman" charset="0"/>
              </a:rPr>
              <a:t> </a:t>
            </a:r>
            <a:endParaRPr lang="en-US" dirty="0">
              <a:ea typeface="Calibri" charset="0"/>
              <a:cs typeface="Times New Roman" charset="0"/>
            </a:endParaRPr>
          </a:p>
          <a:p>
            <a:r>
              <a:rPr lang="en-US" sz="2400" dirty="0">
                <a:latin typeface="Calibri" charset="0"/>
                <a:ea typeface="Calibri" charset="0"/>
                <a:cs typeface="Times New Roman" charset="0"/>
              </a:rPr>
              <a:t> </a:t>
            </a:r>
            <a:endParaRPr lang="en-US" dirty="0">
              <a:latin typeface="Calibri" charset="0"/>
              <a:ea typeface="Calibri" charset="0"/>
              <a:cs typeface="Times New Roman" charset="0"/>
            </a:endParaRPr>
          </a:p>
          <a:p>
            <a:endParaRPr lang="en-US" sz="2400" dirty="0"/>
          </a:p>
          <a:p>
            <a:r>
              <a:rPr lang="en-US" sz="2400" dirty="0">
                <a:latin typeface="Calibri" charset="0"/>
                <a:ea typeface="Calibri" charset="0"/>
                <a:cs typeface="Times New Roman" charset="0"/>
              </a:rPr>
              <a:t> </a:t>
            </a:r>
          </a:p>
          <a:p>
            <a:r>
              <a:rPr lang="en-US" dirty="0">
                <a:latin typeface="Calibri" charset="0"/>
                <a:ea typeface="Calibri" charset="0"/>
                <a:cs typeface="Times New Roman" charset="0"/>
              </a:rPr>
              <a:t> </a:t>
            </a:r>
            <a:endParaRPr lang="en-US" sz="1400" dirty="0">
              <a:effectLst/>
              <a:latin typeface="Calibri" charset="0"/>
              <a:ea typeface="Calibri" charset="0"/>
              <a:cs typeface="Times New Roman" charset="0"/>
            </a:endParaRPr>
          </a:p>
        </p:txBody>
      </p:sp>
    </p:spTree>
    <p:extLst>
      <p:ext uri="{BB962C8B-B14F-4D97-AF65-F5344CB8AC3E}">
        <p14:creationId xmlns:p14="http://schemas.microsoft.com/office/powerpoint/2010/main" val="998675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4238625" cy="1600200"/>
          </a:xfrm>
        </p:spPr>
        <p:txBody>
          <a:bodyPr>
            <a:noAutofit/>
          </a:bodyPr>
          <a:lstStyle/>
          <a:p>
            <a:r>
              <a:rPr lang="en-US" b="1" dirty="0"/>
              <a:t>ACTIVITY:</a:t>
            </a:r>
            <a:br>
              <a:rPr lang="en-US" b="1" dirty="0"/>
            </a:br>
            <a:r>
              <a:rPr lang="en-US" b="1" dirty="0"/>
              <a:t>Matching the Metric (Measure) with the Aim</a:t>
            </a:r>
          </a:p>
        </p:txBody>
      </p:sp>
      <p:sp>
        <p:nvSpPr>
          <p:cNvPr id="6" name="Text Placeholder 5"/>
          <p:cNvSpPr>
            <a:spLocks noGrp="1"/>
          </p:cNvSpPr>
          <p:nvPr>
            <p:ph type="body" sz="half" idx="2"/>
          </p:nvPr>
        </p:nvSpPr>
        <p:spPr>
          <a:xfrm>
            <a:off x="533400" y="2057400"/>
            <a:ext cx="3932237" cy="3811588"/>
          </a:xfrm>
        </p:spPr>
        <p:txBody>
          <a:bodyPr/>
          <a:lstStyle/>
          <a:p>
            <a:endParaRPr lang="en-US" dirty="0"/>
          </a:p>
          <a:p>
            <a:endParaRPr lang="en-US" sz="2400" b="1" dirty="0"/>
          </a:p>
          <a:p>
            <a:r>
              <a:rPr lang="en-US" sz="2400" b="1" dirty="0"/>
              <a:t>Case Study # 4</a:t>
            </a:r>
          </a:p>
          <a:p>
            <a:r>
              <a:rPr lang="en-US" sz="2400" b="1" dirty="0"/>
              <a:t>VLT Awareness Clinicians</a:t>
            </a:r>
          </a:p>
          <a:p>
            <a:endParaRPr lang="en-US" sz="2400" dirty="0">
              <a:latin typeface="Calibri" charset="0"/>
              <a:ea typeface="Calibri" charset="0"/>
              <a:cs typeface="Times New Roman" charset="0"/>
            </a:endParaRPr>
          </a:p>
          <a:p>
            <a:endParaRPr lang="en-US" sz="2400" dirty="0"/>
          </a:p>
          <a:p>
            <a:endParaRPr lang="en-US" dirty="0"/>
          </a:p>
        </p:txBody>
      </p:sp>
      <p:sp>
        <p:nvSpPr>
          <p:cNvPr id="3" name="Rectangle 2"/>
          <p:cNvSpPr/>
          <p:nvPr/>
        </p:nvSpPr>
        <p:spPr>
          <a:xfrm>
            <a:off x="5168900" y="254000"/>
            <a:ext cx="6518148" cy="8402300"/>
          </a:xfrm>
          <a:prstGeom prst="rect">
            <a:avLst/>
          </a:prstGeom>
        </p:spPr>
        <p:txBody>
          <a:bodyPr wrap="square">
            <a:spAutoFit/>
          </a:bodyPr>
          <a:lstStyle/>
          <a:p>
            <a:r>
              <a:rPr lang="en-US" sz="2400" b="1" dirty="0"/>
              <a:t>Case Study # 4 AIM:</a:t>
            </a:r>
            <a:r>
              <a:rPr lang="en-US" sz="2400" dirty="0"/>
              <a:t> </a:t>
            </a:r>
          </a:p>
          <a:p>
            <a:r>
              <a:rPr lang="en-US" sz="2400" dirty="0"/>
              <a:t>To create VLT access awareness to 100% of clinicians at Clinic X by Oct 2016.</a:t>
            </a:r>
          </a:p>
          <a:p>
            <a:endParaRPr lang="en-US" sz="2400" dirty="0"/>
          </a:p>
          <a:p>
            <a:r>
              <a:rPr lang="en-US" sz="2400" u="sng" dirty="0"/>
              <a:t>Evaluate the Aim Statement:</a:t>
            </a:r>
            <a:endParaRPr lang="en-US" sz="2400" dirty="0"/>
          </a:p>
          <a:p>
            <a:pPr lvl="0"/>
            <a:r>
              <a:rPr lang="en-US" sz="2400" dirty="0"/>
              <a:t>Is the aim statement clear? Are the terms defined? Can you measure it? s there a baseline and goal set? Is the goal realistic?</a:t>
            </a:r>
          </a:p>
          <a:p>
            <a:r>
              <a:rPr lang="en-US" sz="2400" dirty="0"/>
              <a:t> </a:t>
            </a:r>
          </a:p>
          <a:p>
            <a:r>
              <a:rPr lang="en-US" sz="2400" dirty="0"/>
              <a:t>If not clear, measurable or realistic, then rewrite the aim statement: </a:t>
            </a:r>
            <a:endParaRPr lang="en-US" dirty="0"/>
          </a:p>
          <a:p>
            <a:endParaRPr lang="en-US" sz="2400" dirty="0"/>
          </a:p>
          <a:p>
            <a:r>
              <a:rPr lang="en-US" sz="2400" u="sng" dirty="0"/>
              <a:t>Select Metric:</a:t>
            </a:r>
          </a:p>
          <a:p>
            <a:pPr lvl="0"/>
            <a:r>
              <a:rPr lang="en-US" sz="2400" dirty="0"/>
              <a:t>How will you know if any change that you implement is an improvement?</a:t>
            </a:r>
          </a:p>
          <a:p>
            <a:endParaRPr lang="en-US" sz="2400" dirty="0"/>
          </a:p>
          <a:p>
            <a:endParaRPr lang="en-US" dirty="0">
              <a:ea typeface="Calibri" charset="0"/>
              <a:cs typeface="Times New Roman" charset="0"/>
            </a:endParaRPr>
          </a:p>
          <a:p>
            <a:r>
              <a:rPr lang="en-US" sz="2400" dirty="0">
                <a:ea typeface="Calibri" charset="0"/>
                <a:cs typeface="Times New Roman" charset="0"/>
              </a:rPr>
              <a:t>Defend your answer:</a:t>
            </a:r>
            <a:endParaRPr lang="en-US" dirty="0">
              <a:ea typeface="Calibri" charset="0"/>
              <a:cs typeface="Times New Roman" charset="0"/>
            </a:endParaRPr>
          </a:p>
          <a:p>
            <a:r>
              <a:rPr lang="en-US" sz="2400" dirty="0">
                <a:ea typeface="Calibri" charset="0"/>
                <a:cs typeface="Times New Roman" charset="0"/>
              </a:rPr>
              <a:t> </a:t>
            </a:r>
            <a:endParaRPr lang="en-US" dirty="0">
              <a:ea typeface="Calibri" charset="0"/>
              <a:cs typeface="Times New Roman" charset="0"/>
            </a:endParaRPr>
          </a:p>
          <a:p>
            <a:r>
              <a:rPr lang="en-US" sz="2400" dirty="0">
                <a:latin typeface="Calibri" charset="0"/>
                <a:ea typeface="Calibri" charset="0"/>
                <a:cs typeface="Times New Roman" charset="0"/>
              </a:rPr>
              <a:t> </a:t>
            </a:r>
            <a:endParaRPr lang="en-US" dirty="0">
              <a:latin typeface="Calibri" charset="0"/>
              <a:ea typeface="Calibri" charset="0"/>
              <a:cs typeface="Times New Roman" charset="0"/>
            </a:endParaRPr>
          </a:p>
          <a:p>
            <a:endParaRPr lang="en-US" sz="2400" dirty="0"/>
          </a:p>
          <a:p>
            <a:r>
              <a:rPr lang="en-US" sz="2400" dirty="0">
                <a:latin typeface="Calibri" charset="0"/>
                <a:ea typeface="Calibri" charset="0"/>
                <a:cs typeface="Times New Roman" charset="0"/>
              </a:rPr>
              <a:t> </a:t>
            </a:r>
          </a:p>
          <a:p>
            <a:r>
              <a:rPr lang="en-US" dirty="0">
                <a:latin typeface="Calibri" charset="0"/>
                <a:ea typeface="Calibri" charset="0"/>
                <a:cs typeface="Times New Roman" charset="0"/>
              </a:rPr>
              <a:t> </a:t>
            </a:r>
            <a:endParaRPr lang="en-US" sz="1400" dirty="0">
              <a:effectLst/>
              <a:latin typeface="Calibri" charset="0"/>
              <a:ea typeface="Calibri" charset="0"/>
              <a:cs typeface="Times New Roman" charset="0"/>
            </a:endParaRPr>
          </a:p>
        </p:txBody>
      </p:sp>
    </p:spTree>
    <p:extLst>
      <p:ext uri="{BB962C8B-B14F-4D97-AF65-F5344CB8AC3E}">
        <p14:creationId xmlns:p14="http://schemas.microsoft.com/office/powerpoint/2010/main" val="3890740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4238625" cy="1600200"/>
          </a:xfrm>
        </p:spPr>
        <p:txBody>
          <a:bodyPr>
            <a:noAutofit/>
          </a:bodyPr>
          <a:lstStyle/>
          <a:p>
            <a:r>
              <a:rPr lang="en-US" b="1" dirty="0"/>
              <a:t>ACTIVITY:</a:t>
            </a:r>
            <a:br>
              <a:rPr lang="en-US" b="1" dirty="0"/>
            </a:br>
            <a:r>
              <a:rPr lang="en-US" b="1" dirty="0"/>
              <a:t>Matching the Metric (Measure) with the Aim</a:t>
            </a:r>
          </a:p>
        </p:txBody>
      </p:sp>
      <p:sp>
        <p:nvSpPr>
          <p:cNvPr id="6" name="Text Placeholder 5"/>
          <p:cNvSpPr>
            <a:spLocks noGrp="1"/>
          </p:cNvSpPr>
          <p:nvPr>
            <p:ph type="body" sz="half" idx="2"/>
          </p:nvPr>
        </p:nvSpPr>
        <p:spPr>
          <a:xfrm>
            <a:off x="533400" y="2057400"/>
            <a:ext cx="3932237" cy="3811588"/>
          </a:xfrm>
        </p:spPr>
        <p:txBody>
          <a:bodyPr/>
          <a:lstStyle/>
          <a:p>
            <a:endParaRPr lang="en-US" dirty="0"/>
          </a:p>
          <a:p>
            <a:endParaRPr lang="en-US" sz="2400" b="1" dirty="0"/>
          </a:p>
          <a:p>
            <a:r>
              <a:rPr lang="en-US" sz="2400" b="1" dirty="0"/>
              <a:t>Case Study # 5</a:t>
            </a:r>
          </a:p>
          <a:p>
            <a:r>
              <a:rPr lang="en-US" sz="2400" b="1" dirty="0">
                <a:latin typeface="Calibri" charset="0"/>
                <a:ea typeface="Calibri" charset="0"/>
                <a:cs typeface="Times New Roman" charset="0"/>
              </a:rPr>
              <a:t>SOPs</a:t>
            </a:r>
            <a:endParaRPr lang="en-US" sz="2400" dirty="0">
              <a:latin typeface="Calibri" charset="0"/>
              <a:ea typeface="Calibri" charset="0"/>
              <a:cs typeface="Times New Roman" charset="0"/>
            </a:endParaRPr>
          </a:p>
          <a:p>
            <a:endParaRPr lang="en-US" sz="2400" dirty="0"/>
          </a:p>
          <a:p>
            <a:endParaRPr lang="en-US" dirty="0"/>
          </a:p>
        </p:txBody>
      </p:sp>
      <p:sp>
        <p:nvSpPr>
          <p:cNvPr id="3" name="Rectangle 2"/>
          <p:cNvSpPr/>
          <p:nvPr/>
        </p:nvSpPr>
        <p:spPr>
          <a:xfrm>
            <a:off x="5168900" y="254000"/>
            <a:ext cx="6518148" cy="7755969"/>
          </a:xfrm>
          <a:prstGeom prst="rect">
            <a:avLst/>
          </a:prstGeom>
        </p:spPr>
        <p:txBody>
          <a:bodyPr wrap="square">
            <a:spAutoFit/>
          </a:bodyPr>
          <a:lstStyle/>
          <a:p>
            <a:r>
              <a:rPr lang="en-US" sz="2400" b="1" dirty="0"/>
              <a:t>Case Study # 5 AIM:</a:t>
            </a:r>
            <a:r>
              <a:rPr lang="en-US" sz="2400" dirty="0"/>
              <a:t> </a:t>
            </a:r>
          </a:p>
          <a:p>
            <a:r>
              <a:rPr lang="en-US" sz="2400" dirty="0"/>
              <a:t>To have user friendly SOPs/Guidelines available in all consultation rooms by Oct 2016</a:t>
            </a:r>
          </a:p>
          <a:p>
            <a:r>
              <a:rPr lang="en-US" sz="2400" dirty="0"/>
              <a:t> </a:t>
            </a:r>
          </a:p>
          <a:p>
            <a:r>
              <a:rPr lang="en-US" sz="2400" u="sng" dirty="0"/>
              <a:t>Evaluate the Aim Statement:</a:t>
            </a:r>
            <a:endParaRPr lang="en-US" sz="2400" dirty="0"/>
          </a:p>
          <a:p>
            <a:pPr lvl="0"/>
            <a:r>
              <a:rPr lang="en-US" sz="2400" dirty="0"/>
              <a:t>Is the aim statement clear? Are the terms defined?</a:t>
            </a:r>
          </a:p>
          <a:p>
            <a:pPr lvl="0"/>
            <a:r>
              <a:rPr lang="en-US" sz="2400" dirty="0"/>
              <a:t>Can you measure it? s there a baseline measure and goal set? Is the goal realistic?</a:t>
            </a:r>
          </a:p>
          <a:p>
            <a:r>
              <a:rPr lang="en-US" sz="2400" dirty="0"/>
              <a:t> </a:t>
            </a:r>
          </a:p>
          <a:p>
            <a:r>
              <a:rPr lang="en-US" sz="2400" dirty="0"/>
              <a:t>If not clear, measurable or realistic, then rewrite the aim statement: </a:t>
            </a:r>
          </a:p>
          <a:p>
            <a:endParaRPr lang="en-US" sz="2400" dirty="0"/>
          </a:p>
          <a:p>
            <a:r>
              <a:rPr lang="en-US" sz="2400" u="sng" dirty="0"/>
              <a:t>Select Metric:</a:t>
            </a:r>
          </a:p>
          <a:p>
            <a:pPr lvl="0"/>
            <a:r>
              <a:rPr lang="en-US" sz="2400" dirty="0"/>
              <a:t>How will you know if any change that you implement is an improvement?</a:t>
            </a:r>
          </a:p>
          <a:p>
            <a:endParaRPr lang="en-US" sz="2400" dirty="0">
              <a:latin typeface="Calibri" charset="0"/>
              <a:ea typeface="Calibri" charset="0"/>
              <a:cs typeface="Times New Roman" charset="0"/>
            </a:endParaRPr>
          </a:p>
          <a:p>
            <a:r>
              <a:rPr lang="en-US" sz="2400" dirty="0">
                <a:latin typeface="Calibri" charset="0"/>
                <a:ea typeface="Calibri" charset="0"/>
                <a:cs typeface="Times New Roman" charset="0"/>
              </a:rPr>
              <a:t>Defend your answer:</a:t>
            </a:r>
            <a:endParaRPr lang="en-US" dirty="0">
              <a:latin typeface="Calibri" charset="0"/>
              <a:ea typeface="Calibri" charset="0"/>
              <a:cs typeface="Times New Roman" charset="0"/>
            </a:endParaRPr>
          </a:p>
          <a:p>
            <a:r>
              <a:rPr lang="en-US" sz="2400" dirty="0">
                <a:latin typeface="Calibri" charset="0"/>
                <a:ea typeface="Calibri" charset="0"/>
                <a:cs typeface="Times New Roman" charset="0"/>
              </a:rPr>
              <a:t> </a:t>
            </a:r>
            <a:endParaRPr lang="en-US" dirty="0">
              <a:latin typeface="Calibri" charset="0"/>
              <a:ea typeface="Calibri" charset="0"/>
              <a:cs typeface="Times New Roman" charset="0"/>
            </a:endParaRPr>
          </a:p>
          <a:p>
            <a:endParaRPr lang="en-US" sz="2400" dirty="0"/>
          </a:p>
          <a:p>
            <a:r>
              <a:rPr lang="en-US" sz="2400" dirty="0">
                <a:latin typeface="Calibri" charset="0"/>
                <a:ea typeface="Calibri" charset="0"/>
                <a:cs typeface="Times New Roman" charset="0"/>
              </a:rPr>
              <a:t> </a:t>
            </a:r>
          </a:p>
          <a:p>
            <a:r>
              <a:rPr lang="en-US" dirty="0">
                <a:latin typeface="Calibri" charset="0"/>
                <a:ea typeface="Calibri" charset="0"/>
                <a:cs typeface="Times New Roman" charset="0"/>
              </a:rPr>
              <a:t> </a:t>
            </a:r>
            <a:endParaRPr lang="en-US" sz="1400" dirty="0">
              <a:effectLst/>
              <a:latin typeface="Calibri" charset="0"/>
              <a:ea typeface="Calibri" charset="0"/>
              <a:cs typeface="Times New Roman" charset="0"/>
            </a:endParaRPr>
          </a:p>
        </p:txBody>
      </p:sp>
    </p:spTree>
    <p:extLst>
      <p:ext uri="{BB962C8B-B14F-4D97-AF65-F5344CB8AC3E}">
        <p14:creationId xmlns:p14="http://schemas.microsoft.com/office/powerpoint/2010/main" val="2421475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Pitfall #3</a:t>
            </a:r>
            <a:br>
              <a:rPr lang="en-US" dirty="0"/>
            </a:br>
            <a:r>
              <a:rPr lang="en-US" dirty="0"/>
              <a:t>Voice of the </a:t>
            </a:r>
            <a:br>
              <a:rPr lang="en-US" dirty="0"/>
            </a:br>
            <a:r>
              <a:rPr lang="en-US" dirty="0"/>
              <a:t>Customer (VOC)</a:t>
            </a:r>
          </a:p>
        </p:txBody>
      </p:sp>
      <p:sp>
        <p:nvSpPr>
          <p:cNvPr id="3" name="Text Placeholder 2"/>
          <p:cNvSpPr>
            <a:spLocks noGrp="1"/>
          </p:cNvSpPr>
          <p:nvPr>
            <p:ph type="body" idx="1"/>
          </p:nvPr>
        </p:nvSpPr>
        <p:spPr/>
        <p:txBody>
          <a:bodyPr/>
          <a:lstStyle/>
          <a:p>
            <a:r>
              <a:rPr lang="en-US" dirty="0">
                <a:sym typeface="Wingdings"/>
              </a:rPr>
              <a:t>Not connected to the problem </a:t>
            </a:r>
          </a:p>
          <a:p>
            <a:r>
              <a:rPr lang="en-US" dirty="0">
                <a:sym typeface="Wingdings"/>
              </a:rPr>
              <a:t>or the intervention</a:t>
            </a:r>
            <a:endParaRPr lang="en-US" b="1" dirty="0">
              <a:sym typeface="Wingdings"/>
            </a:endParaRPr>
          </a:p>
          <a:p>
            <a:endParaRPr lang="en-US" dirty="0"/>
          </a:p>
        </p:txBody>
      </p:sp>
      <p:pic>
        <p:nvPicPr>
          <p:cNvPr id="4" name="Picture 3">
            <a:extLst>
              <a:ext uri="{FF2B5EF4-FFF2-40B4-BE49-F238E27FC236}">
                <a16:creationId xmlns:a16="http://schemas.microsoft.com/office/drawing/2014/main" id="{EA2F7840-7676-C341-94EF-A3F5F0023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99" y="669926"/>
            <a:ext cx="4402667" cy="6406357"/>
          </a:xfrm>
          <a:prstGeom prst="rect">
            <a:avLst/>
          </a:prstGeom>
        </p:spPr>
      </p:pic>
      <p:sp>
        <p:nvSpPr>
          <p:cNvPr id="5" name="Subtitle 2">
            <a:extLst>
              <a:ext uri="{FF2B5EF4-FFF2-40B4-BE49-F238E27FC236}">
                <a16:creationId xmlns:a16="http://schemas.microsoft.com/office/drawing/2014/main" id="{C3B881E5-61F0-4641-9C2C-D35B4916CB57}"/>
              </a:ext>
            </a:extLst>
          </p:cNvPr>
          <p:cNvSpPr txBox="1">
            <a:spLocks/>
          </p:cNvSpPr>
          <p:nvPr/>
        </p:nvSpPr>
        <p:spPr>
          <a:xfrm>
            <a:off x="7467598" y="3339703"/>
            <a:ext cx="3488267" cy="1066801"/>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t>VOC </a:t>
            </a:r>
          </a:p>
          <a:p>
            <a:pPr marL="0" indent="0" algn="ctr">
              <a:buNone/>
            </a:pPr>
            <a:r>
              <a:rPr lang="en-US" sz="3200" b="1" dirty="0"/>
              <a:t>Pitfalls</a:t>
            </a:r>
          </a:p>
        </p:txBody>
      </p:sp>
    </p:spTree>
    <p:extLst>
      <p:ext uri="{BB962C8B-B14F-4D97-AF65-F5344CB8AC3E}">
        <p14:creationId xmlns:p14="http://schemas.microsoft.com/office/powerpoint/2010/main" val="203204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PITFALL #1 </a:t>
            </a:r>
            <a:br>
              <a:rPr lang="en-US" dirty="0"/>
            </a:br>
            <a:r>
              <a:rPr lang="en-US" dirty="0"/>
              <a:t>Process Mapping</a:t>
            </a:r>
          </a:p>
        </p:txBody>
      </p:sp>
      <p:sp>
        <p:nvSpPr>
          <p:cNvPr id="3" name="Text Placeholder 2"/>
          <p:cNvSpPr>
            <a:spLocks noGrp="1"/>
          </p:cNvSpPr>
          <p:nvPr>
            <p:ph type="body" idx="1"/>
          </p:nvPr>
        </p:nvSpPr>
        <p:spPr/>
        <p:txBody>
          <a:bodyPr/>
          <a:lstStyle/>
          <a:p>
            <a:r>
              <a:rPr lang="en-US" dirty="0"/>
              <a:t>Not connecting the process map to the project</a:t>
            </a:r>
          </a:p>
        </p:txBody>
      </p:sp>
      <p:pic>
        <p:nvPicPr>
          <p:cNvPr id="4" name="Picture 3">
            <a:extLst>
              <a:ext uri="{FF2B5EF4-FFF2-40B4-BE49-F238E27FC236}">
                <a16:creationId xmlns:a16="http://schemas.microsoft.com/office/drawing/2014/main" id="{F66C7825-CB7C-2B49-971A-49B4B860B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999" y="451643"/>
            <a:ext cx="4402667" cy="6406357"/>
          </a:xfrm>
          <a:prstGeom prst="rect">
            <a:avLst/>
          </a:prstGeom>
        </p:spPr>
      </p:pic>
      <p:sp>
        <p:nvSpPr>
          <p:cNvPr id="5" name="Subtitle 2">
            <a:extLst>
              <a:ext uri="{FF2B5EF4-FFF2-40B4-BE49-F238E27FC236}">
                <a16:creationId xmlns:a16="http://schemas.microsoft.com/office/drawing/2014/main" id="{9CAF6159-96B4-AA4A-8846-54FF301B8D0B}"/>
              </a:ext>
            </a:extLst>
          </p:cNvPr>
          <p:cNvSpPr txBox="1">
            <a:spLocks/>
          </p:cNvSpPr>
          <p:nvPr/>
        </p:nvSpPr>
        <p:spPr>
          <a:xfrm>
            <a:off x="7696198" y="3346449"/>
            <a:ext cx="3488267" cy="1066801"/>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t>Process Mapping </a:t>
            </a:r>
          </a:p>
          <a:p>
            <a:pPr marL="0" indent="0" algn="ctr">
              <a:buNone/>
            </a:pPr>
            <a:r>
              <a:rPr lang="en-US" sz="3200" b="1" dirty="0"/>
              <a:t>Pitfalls</a:t>
            </a:r>
          </a:p>
        </p:txBody>
      </p:sp>
    </p:spTree>
    <p:extLst>
      <p:ext uri="{BB962C8B-B14F-4D97-AF65-F5344CB8AC3E}">
        <p14:creationId xmlns:p14="http://schemas.microsoft.com/office/powerpoint/2010/main" val="1427864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9AB7-A984-8148-9336-11F95BBA9AD8}"/>
              </a:ext>
            </a:extLst>
          </p:cNvPr>
          <p:cNvSpPr>
            <a:spLocks noGrp="1"/>
          </p:cNvSpPr>
          <p:nvPr>
            <p:ph type="title"/>
          </p:nvPr>
        </p:nvSpPr>
        <p:spPr/>
        <p:txBody>
          <a:bodyPr/>
          <a:lstStyle/>
          <a:p>
            <a:r>
              <a:rPr lang="en-US" dirty="0"/>
              <a:t>First the Story – VOC Case Study #1</a:t>
            </a:r>
          </a:p>
        </p:txBody>
      </p:sp>
      <p:sp>
        <p:nvSpPr>
          <p:cNvPr id="4" name="Text Placeholder 3">
            <a:extLst>
              <a:ext uri="{FF2B5EF4-FFF2-40B4-BE49-F238E27FC236}">
                <a16:creationId xmlns:a16="http://schemas.microsoft.com/office/drawing/2014/main" id="{FDEA3DDE-0DBC-3A49-A6CE-AB3A3FB1BCF3}"/>
              </a:ext>
            </a:extLst>
          </p:cNvPr>
          <p:cNvSpPr>
            <a:spLocks noGrp="1"/>
          </p:cNvSpPr>
          <p:nvPr>
            <p:ph type="body" idx="1"/>
          </p:nvPr>
        </p:nvSpPr>
        <p:spPr/>
        <p:txBody>
          <a:bodyPr/>
          <a:lstStyle/>
          <a:p>
            <a:r>
              <a:rPr lang="en-US" dirty="0"/>
              <a:t>Problem Statement</a:t>
            </a:r>
          </a:p>
        </p:txBody>
      </p:sp>
      <p:sp>
        <p:nvSpPr>
          <p:cNvPr id="3" name="Content Placeholder 2">
            <a:extLst>
              <a:ext uri="{FF2B5EF4-FFF2-40B4-BE49-F238E27FC236}">
                <a16:creationId xmlns:a16="http://schemas.microsoft.com/office/drawing/2014/main" id="{FBC4955E-68B1-734F-A783-33995346F2BD}"/>
              </a:ext>
            </a:extLst>
          </p:cNvPr>
          <p:cNvSpPr>
            <a:spLocks noGrp="1"/>
          </p:cNvSpPr>
          <p:nvPr>
            <p:ph sz="half" idx="2"/>
          </p:nvPr>
        </p:nvSpPr>
        <p:spPr/>
        <p:txBody>
          <a:bodyPr/>
          <a:lstStyle/>
          <a:p>
            <a:r>
              <a:rPr lang="en-US" dirty="0"/>
              <a:t>Inadequate documentation of EAC sessions for clients with viral load &gt;1000 copies</a:t>
            </a:r>
            <a:endParaRPr lang="en-US" b="1" dirty="0"/>
          </a:p>
        </p:txBody>
      </p:sp>
      <p:sp>
        <p:nvSpPr>
          <p:cNvPr id="5" name="Text Placeholder 4">
            <a:extLst>
              <a:ext uri="{FF2B5EF4-FFF2-40B4-BE49-F238E27FC236}">
                <a16:creationId xmlns:a16="http://schemas.microsoft.com/office/drawing/2014/main" id="{244E623A-8AFE-8F43-A593-2AD2CA8B8E2F}"/>
              </a:ext>
            </a:extLst>
          </p:cNvPr>
          <p:cNvSpPr>
            <a:spLocks noGrp="1"/>
          </p:cNvSpPr>
          <p:nvPr>
            <p:ph type="body" sz="quarter" idx="3"/>
          </p:nvPr>
        </p:nvSpPr>
        <p:spPr/>
        <p:txBody>
          <a:bodyPr/>
          <a:lstStyle/>
          <a:p>
            <a:r>
              <a:rPr lang="en-US" dirty="0"/>
              <a:t>VOC Asked</a:t>
            </a:r>
          </a:p>
        </p:txBody>
      </p:sp>
      <p:sp>
        <p:nvSpPr>
          <p:cNvPr id="6" name="Content Placeholder 5">
            <a:extLst>
              <a:ext uri="{FF2B5EF4-FFF2-40B4-BE49-F238E27FC236}">
                <a16:creationId xmlns:a16="http://schemas.microsoft.com/office/drawing/2014/main" id="{1BD0A5B8-B7D0-4241-8132-98AD1352D126}"/>
              </a:ext>
            </a:extLst>
          </p:cNvPr>
          <p:cNvSpPr>
            <a:spLocks noGrp="1"/>
          </p:cNvSpPr>
          <p:nvPr>
            <p:ph sz="quarter" idx="4"/>
          </p:nvPr>
        </p:nvSpPr>
        <p:spPr/>
        <p:txBody>
          <a:bodyPr/>
          <a:lstStyle/>
          <a:p>
            <a:r>
              <a:rPr lang="en-US" dirty="0"/>
              <a:t>Staff Supportive or not</a:t>
            </a:r>
          </a:p>
          <a:p>
            <a:r>
              <a:rPr lang="en-US" dirty="0"/>
              <a:t>Rank clinical services</a:t>
            </a:r>
          </a:p>
          <a:p>
            <a:r>
              <a:rPr lang="en-US" dirty="0"/>
              <a:t>Clinic wait times</a:t>
            </a:r>
          </a:p>
          <a:p>
            <a:r>
              <a:rPr lang="en-US" dirty="0"/>
              <a:t>VL results available in file</a:t>
            </a:r>
          </a:p>
          <a:p>
            <a:r>
              <a:rPr lang="en-US" dirty="0"/>
              <a:t>VL results communicated</a:t>
            </a:r>
          </a:p>
          <a:p>
            <a:r>
              <a:rPr lang="en-US" dirty="0"/>
              <a:t>High viral load results follow-up</a:t>
            </a:r>
          </a:p>
        </p:txBody>
      </p:sp>
      <p:sp>
        <p:nvSpPr>
          <p:cNvPr id="8" name="Rectangular Callout 7">
            <a:extLst>
              <a:ext uri="{FF2B5EF4-FFF2-40B4-BE49-F238E27FC236}">
                <a16:creationId xmlns:a16="http://schemas.microsoft.com/office/drawing/2014/main" id="{0387AC8D-5DE0-AE45-BD8E-53BE07C6D15C}"/>
              </a:ext>
            </a:extLst>
          </p:cNvPr>
          <p:cNvSpPr/>
          <p:nvPr/>
        </p:nvSpPr>
        <p:spPr>
          <a:xfrm>
            <a:off x="3418681" y="3821113"/>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Which questions, if any, directly addresses the problem statement?</a:t>
            </a:r>
          </a:p>
        </p:txBody>
      </p:sp>
      <p:sp>
        <p:nvSpPr>
          <p:cNvPr id="7" name="Donut 6">
            <a:extLst>
              <a:ext uri="{FF2B5EF4-FFF2-40B4-BE49-F238E27FC236}">
                <a16:creationId xmlns:a16="http://schemas.microsoft.com/office/drawing/2014/main" id="{1FDD22F1-07B8-004D-BD42-92D618C91BFB}"/>
              </a:ext>
            </a:extLst>
          </p:cNvPr>
          <p:cNvSpPr/>
          <p:nvPr/>
        </p:nvSpPr>
        <p:spPr>
          <a:xfrm>
            <a:off x="5965285" y="4828032"/>
            <a:ext cx="5597017" cy="914400"/>
          </a:xfrm>
          <a:prstGeom prst="donut">
            <a:avLst>
              <a:gd name="adj" fmla="val 89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02046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9AB7-A984-8148-9336-11F95BBA9AD8}"/>
              </a:ext>
            </a:extLst>
          </p:cNvPr>
          <p:cNvSpPr>
            <a:spLocks noGrp="1"/>
          </p:cNvSpPr>
          <p:nvPr>
            <p:ph type="title"/>
          </p:nvPr>
        </p:nvSpPr>
        <p:spPr/>
        <p:txBody>
          <a:bodyPr/>
          <a:lstStyle/>
          <a:p>
            <a:r>
              <a:rPr lang="en-US" dirty="0"/>
              <a:t>First the Story – VOC Case Study #1</a:t>
            </a:r>
          </a:p>
        </p:txBody>
      </p:sp>
      <p:sp>
        <p:nvSpPr>
          <p:cNvPr id="4" name="Text Placeholder 3">
            <a:extLst>
              <a:ext uri="{FF2B5EF4-FFF2-40B4-BE49-F238E27FC236}">
                <a16:creationId xmlns:a16="http://schemas.microsoft.com/office/drawing/2014/main" id="{FDEA3DDE-0DBC-3A49-A6CE-AB3A3FB1BCF3}"/>
              </a:ext>
            </a:extLst>
          </p:cNvPr>
          <p:cNvSpPr>
            <a:spLocks noGrp="1"/>
          </p:cNvSpPr>
          <p:nvPr>
            <p:ph type="body" idx="1"/>
          </p:nvPr>
        </p:nvSpPr>
        <p:spPr/>
        <p:txBody>
          <a:bodyPr/>
          <a:lstStyle/>
          <a:p>
            <a:r>
              <a:rPr lang="en-US" dirty="0"/>
              <a:t>Problem Statement</a:t>
            </a:r>
          </a:p>
        </p:txBody>
      </p:sp>
      <p:sp>
        <p:nvSpPr>
          <p:cNvPr id="3" name="Content Placeholder 2">
            <a:extLst>
              <a:ext uri="{FF2B5EF4-FFF2-40B4-BE49-F238E27FC236}">
                <a16:creationId xmlns:a16="http://schemas.microsoft.com/office/drawing/2014/main" id="{FBC4955E-68B1-734F-A783-33995346F2BD}"/>
              </a:ext>
            </a:extLst>
          </p:cNvPr>
          <p:cNvSpPr>
            <a:spLocks noGrp="1"/>
          </p:cNvSpPr>
          <p:nvPr>
            <p:ph sz="half" idx="2"/>
          </p:nvPr>
        </p:nvSpPr>
        <p:spPr/>
        <p:txBody>
          <a:bodyPr/>
          <a:lstStyle/>
          <a:p>
            <a:r>
              <a:rPr lang="en-US" dirty="0"/>
              <a:t>Inadequate documentation of EAC sessions for clients with viral load &gt;1000 copies</a:t>
            </a:r>
            <a:endParaRPr lang="en-US" b="1" dirty="0"/>
          </a:p>
        </p:txBody>
      </p:sp>
      <p:sp>
        <p:nvSpPr>
          <p:cNvPr id="5" name="Text Placeholder 4">
            <a:extLst>
              <a:ext uri="{FF2B5EF4-FFF2-40B4-BE49-F238E27FC236}">
                <a16:creationId xmlns:a16="http://schemas.microsoft.com/office/drawing/2014/main" id="{244E623A-8AFE-8F43-A593-2AD2CA8B8E2F}"/>
              </a:ext>
            </a:extLst>
          </p:cNvPr>
          <p:cNvSpPr>
            <a:spLocks noGrp="1"/>
          </p:cNvSpPr>
          <p:nvPr>
            <p:ph type="body" sz="quarter" idx="3"/>
          </p:nvPr>
        </p:nvSpPr>
        <p:spPr/>
        <p:txBody>
          <a:bodyPr/>
          <a:lstStyle/>
          <a:p>
            <a:r>
              <a:rPr lang="en-US" dirty="0"/>
              <a:t>VOC Asked</a:t>
            </a:r>
          </a:p>
        </p:txBody>
      </p:sp>
      <p:sp>
        <p:nvSpPr>
          <p:cNvPr id="6" name="Content Placeholder 5">
            <a:extLst>
              <a:ext uri="{FF2B5EF4-FFF2-40B4-BE49-F238E27FC236}">
                <a16:creationId xmlns:a16="http://schemas.microsoft.com/office/drawing/2014/main" id="{1BD0A5B8-B7D0-4241-8132-98AD1352D126}"/>
              </a:ext>
            </a:extLst>
          </p:cNvPr>
          <p:cNvSpPr>
            <a:spLocks noGrp="1"/>
          </p:cNvSpPr>
          <p:nvPr>
            <p:ph sz="quarter" idx="4"/>
          </p:nvPr>
        </p:nvSpPr>
        <p:spPr/>
        <p:txBody>
          <a:bodyPr/>
          <a:lstStyle/>
          <a:p>
            <a:r>
              <a:rPr lang="en-US" dirty="0"/>
              <a:t>Staff Supportive or not</a:t>
            </a:r>
          </a:p>
          <a:p>
            <a:r>
              <a:rPr lang="en-US" dirty="0"/>
              <a:t>Rank clinical services</a:t>
            </a:r>
          </a:p>
          <a:p>
            <a:r>
              <a:rPr lang="en-US" dirty="0"/>
              <a:t>Clinic wait times</a:t>
            </a:r>
          </a:p>
          <a:p>
            <a:r>
              <a:rPr lang="en-US" dirty="0"/>
              <a:t>VL results available in file</a:t>
            </a:r>
          </a:p>
          <a:p>
            <a:r>
              <a:rPr lang="en-US" dirty="0"/>
              <a:t>VL results communicated</a:t>
            </a:r>
          </a:p>
          <a:p>
            <a:r>
              <a:rPr lang="en-US" dirty="0"/>
              <a:t>High viral load results follow-up</a:t>
            </a:r>
          </a:p>
        </p:txBody>
      </p:sp>
      <p:sp>
        <p:nvSpPr>
          <p:cNvPr id="8" name="Rectangular Callout 7">
            <a:extLst>
              <a:ext uri="{FF2B5EF4-FFF2-40B4-BE49-F238E27FC236}">
                <a16:creationId xmlns:a16="http://schemas.microsoft.com/office/drawing/2014/main" id="{0387AC8D-5DE0-AE45-BD8E-53BE07C6D15C}"/>
              </a:ext>
            </a:extLst>
          </p:cNvPr>
          <p:cNvSpPr/>
          <p:nvPr/>
        </p:nvSpPr>
        <p:spPr>
          <a:xfrm>
            <a:off x="3418681" y="3821113"/>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Which questions, if any, directly addresses the problem statement?</a:t>
            </a:r>
          </a:p>
        </p:txBody>
      </p:sp>
      <p:sp>
        <p:nvSpPr>
          <p:cNvPr id="7" name="Donut 6">
            <a:extLst>
              <a:ext uri="{FF2B5EF4-FFF2-40B4-BE49-F238E27FC236}">
                <a16:creationId xmlns:a16="http://schemas.microsoft.com/office/drawing/2014/main" id="{1FDD22F1-07B8-004D-BD42-92D618C91BFB}"/>
              </a:ext>
            </a:extLst>
          </p:cNvPr>
          <p:cNvSpPr/>
          <p:nvPr/>
        </p:nvSpPr>
        <p:spPr>
          <a:xfrm>
            <a:off x="5965285" y="4828032"/>
            <a:ext cx="5597017" cy="914400"/>
          </a:xfrm>
          <a:prstGeom prst="donut">
            <a:avLst>
              <a:gd name="adj" fmla="val 89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ectangular Callout 8">
            <a:extLst>
              <a:ext uri="{FF2B5EF4-FFF2-40B4-BE49-F238E27FC236}">
                <a16:creationId xmlns:a16="http://schemas.microsoft.com/office/drawing/2014/main" id="{32A98008-FA6A-1649-832A-AFA05B170256}"/>
              </a:ext>
            </a:extLst>
          </p:cNvPr>
          <p:cNvSpPr/>
          <p:nvPr/>
        </p:nvSpPr>
        <p:spPr>
          <a:xfrm>
            <a:off x="836612" y="5242876"/>
            <a:ext cx="5259388"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While this question does address follow-up, it is very non-specific. It would be difficult, given the question’s current form, to gain significant insight into the documentation problem.</a:t>
            </a:r>
          </a:p>
        </p:txBody>
      </p:sp>
    </p:spTree>
    <p:extLst>
      <p:ext uri="{BB962C8B-B14F-4D97-AF65-F5344CB8AC3E}">
        <p14:creationId xmlns:p14="http://schemas.microsoft.com/office/powerpoint/2010/main" val="38223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customer(voc)</a:t>
            </a:r>
          </a:p>
        </p:txBody>
      </p:sp>
      <p:sp>
        <p:nvSpPr>
          <p:cNvPr id="3" name="Content Placeholder 2"/>
          <p:cNvSpPr>
            <a:spLocks noGrp="1"/>
          </p:cNvSpPr>
          <p:nvPr>
            <p:ph sz="half" idx="1"/>
          </p:nvPr>
        </p:nvSpPr>
        <p:spPr>
          <a:xfrm>
            <a:off x="1796956" y="1600201"/>
            <a:ext cx="3971499" cy="4525963"/>
          </a:xfrm>
        </p:spPr>
        <p:txBody>
          <a:bodyPr/>
          <a:lstStyle/>
          <a:p>
            <a:r>
              <a:rPr lang="en-US" sz="2400" b="1" dirty="0"/>
              <a:t>Photo of the questionnaire</a:t>
            </a:r>
          </a:p>
        </p:txBody>
      </p:sp>
      <p:sp>
        <p:nvSpPr>
          <p:cNvPr id="4" name="Content Placeholder 3"/>
          <p:cNvSpPr>
            <a:spLocks noGrp="1"/>
          </p:cNvSpPr>
          <p:nvPr>
            <p:ph sz="half" idx="2"/>
          </p:nvPr>
        </p:nvSpPr>
        <p:spPr>
          <a:xfrm>
            <a:off x="5877636" y="1600201"/>
            <a:ext cx="4333164" cy="4525963"/>
          </a:xfrm>
        </p:spPr>
        <p:txBody>
          <a:bodyPr/>
          <a:lstStyle/>
          <a:p>
            <a:r>
              <a:rPr lang="en-US" sz="2400" dirty="0"/>
              <a:t>Our customers were Patients</a:t>
            </a:r>
          </a:p>
          <a:p>
            <a:r>
              <a:rPr lang="en-US" sz="2400" dirty="0"/>
              <a:t>It was a self administered questionnaire</a:t>
            </a:r>
          </a:p>
          <a:p>
            <a:r>
              <a:rPr lang="en-US" sz="2400" dirty="0"/>
              <a:t>We administered 4 questionnaires</a:t>
            </a:r>
          </a:p>
          <a:p>
            <a:pPr marL="0" indent="0">
              <a:buNone/>
            </a:pPr>
            <a:r>
              <a:rPr lang="en-US" sz="2400" b="1" dirty="0"/>
              <a:t>Lesson Learnt</a:t>
            </a:r>
          </a:p>
          <a:p>
            <a:r>
              <a:rPr lang="en-US" sz="1600" b="1" dirty="0"/>
              <a:t>Majority of the clients were satisfied with the services offered at the facility except for the reason that results are always not available at their appointment time</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068430"/>
            <a:ext cx="3787254" cy="4105358"/>
          </a:xfrm>
          <a:prstGeom prst="rect">
            <a:avLst/>
          </a:prstGeom>
        </p:spPr>
      </p:pic>
      <p:sp>
        <p:nvSpPr>
          <p:cNvPr id="8" name="Rectangular Callout 7">
            <a:extLst>
              <a:ext uri="{FF2B5EF4-FFF2-40B4-BE49-F238E27FC236}">
                <a16:creationId xmlns:a16="http://schemas.microsoft.com/office/drawing/2014/main" id="{C19CF941-A69F-D444-960A-ED7C73558321}"/>
              </a:ext>
            </a:extLst>
          </p:cNvPr>
          <p:cNvSpPr/>
          <p:nvPr/>
        </p:nvSpPr>
        <p:spPr>
          <a:xfrm>
            <a:off x="4537943" y="2279763"/>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Write 2 new VOC questions related to your problem statement.</a:t>
            </a:r>
          </a:p>
        </p:txBody>
      </p:sp>
      <p:sp>
        <p:nvSpPr>
          <p:cNvPr id="9" name="Rectangular Callout 8">
            <a:extLst>
              <a:ext uri="{FF2B5EF4-FFF2-40B4-BE49-F238E27FC236}">
                <a16:creationId xmlns:a16="http://schemas.microsoft.com/office/drawing/2014/main" id="{1469C3B2-7F08-9A49-A98A-AFD83EE3A60A}"/>
              </a:ext>
            </a:extLst>
          </p:cNvPr>
          <p:cNvSpPr/>
          <p:nvPr/>
        </p:nvSpPr>
        <p:spPr>
          <a:xfrm>
            <a:off x="6321330" y="3599019"/>
            <a:ext cx="3118506" cy="2044979"/>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Write questions in which you will be able to show improvement with your interventions. Write questions where your post results will be improved.</a:t>
            </a:r>
          </a:p>
        </p:txBody>
      </p:sp>
      <p:sp>
        <p:nvSpPr>
          <p:cNvPr id="10" name="Rectangular Callout 9">
            <a:extLst>
              <a:ext uri="{FF2B5EF4-FFF2-40B4-BE49-F238E27FC236}">
                <a16:creationId xmlns:a16="http://schemas.microsoft.com/office/drawing/2014/main" id="{B9E7CB4B-7F98-894F-8CF4-4C60420E4E86}"/>
              </a:ext>
            </a:extLst>
          </p:cNvPr>
          <p:cNvSpPr/>
          <p:nvPr/>
        </p:nvSpPr>
        <p:spPr>
          <a:xfrm>
            <a:off x="2132964" y="3429000"/>
            <a:ext cx="2752801" cy="2121212"/>
          </a:xfrm>
          <a:prstGeom prst="wedgeRectCallout">
            <a:avLst>
              <a:gd name="adj1" fmla="val -21768"/>
              <a:gd name="adj2" fmla="val 799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AutoNum type="arabicPeriod"/>
            </a:pPr>
            <a:r>
              <a:rPr lang="en-US" dirty="0">
                <a:solidFill>
                  <a:srgbClr val="FF0000"/>
                </a:solidFill>
              </a:rPr>
              <a:t>How satisfied are you with the EAC form?</a:t>
            </a:r>
          </a:p>
          <a:p>
            <a:pPr marL="342900" indent="-342900" algn="ctr">
              <a:buAutoNum type="arabicPeriod"/>
            </a:pPr>
            <a:r>
              <a:rPr lang="en-US" dirty="0">
                <a:solidFill>
                  <a:srgbClr val="FF0000"/>
                </a:solidFill>
              </a:rPr>
              <a:t>What barriers keep you from documenting the EAC sessions?</a:t>
            </a:r>
          </a:p>
          <a:p>
            <a:pPr algn="ctr"/>
            <a:r>
              <a:rPr lang="en-US" b="1" dirty="0">
                <a:solidFill>
                  <a:srgbClr val="FF0000"/>
                </a:solidFill>
              </a:rPr>
              <a:t>Customer = Counselors</a:t>
            </a:r>
          </a:p>
        </p:txBody>
      </p:sp>
    </p:spTree>
    <p:extLst>
      <p:ext uri="{BB962C8B-B14F-4D97-AF65-F5344CB8AC3E}">
        <p14:creationId xmlns:p14="http://schemas.microsoft.com/office/powerpoint/2010/main" val="356312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Burst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4264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C887-B39D-2140-B5F4-F3AD7DA2F7BC}"/>
              </a:ext>
            </a:extLst>
          </p:cNvPr>
          <p:cNvSpPr>
            <a:spLocks noGrp="1"/>
          </p:cNvSpPr>
          <p:nvPr>
            <p:ph type="title"/>
          </p:nvPr>
        </p:nvSpPr>
        <p:spPr/>
        <p:txBody>
          <a:bodyPr/>
          <a:lstStyle/>
          <a:p>
            <a:r>
              <a:rPr lang="en-US" dirty="0"/>
              <a:t>The secret to improved VOC survey results</a:t>
            </a:r>
          </a:p>
        </p:txBody>
      </p:sp>
      <p:sp>
        <p:nvSpPr>
          <p:cNvPr id="3" name="Content Placeholder 2">
            <a:extLst>
              <a:ext uri="{FF2B5EF4-FFF2-40B4-BE49-F238E27FC236}">
                <a16:creationId xmlns:a16="http://schemas.microsoft.com/office/drawing/2014/main" id="{9505F35B-8E50-C741-99F2-8EEB64014565}"/>
              </a:ext>
            </a:extLst>
          </p:cNvPr>
          <p:cNvSpPr>
            <a:spLocks noGrp="1"/>
          </p:cNvSpPr>
          <p:nvPr>
            <p:ph idx="1"/>
          </p:nvPr>
        </p:nvSpPr>
        <p:spPr/>
        <p:txBody>
          <a:bodyPr/>
          <a:lstStyle/>
          <a:p>
            <a:pPr marL="514350" indent="-514350">
              <a:buFont typeface="+mj-lt"/>
              <a:buAutoNum type="arabicPeriod"/>
            </a:pPr>
            <a:r>
              <a:rPr lang="en-US" dirty="0"/>
              <a:t>Address/link the VOC to the problem statement</a:t>
            </a:r>
          </a:p>
          <a:p>
            <a:pPr marL="514350" indent="-514350">
              <a:buFont typeface="+mj-lt"/>
              <a:buAutoNum type="arabicPeriod"/>
            </a:pPr>
            <a:r>
              <a:rPr lang="en-US" dirty="0"/>
              <a:t>In the VOC, ask about things that you intend to “fix” or improve in your intervention</a:t>
            </a:r>
          </a:p>
          <a:p>
            <a:pPr marL="514350" indent="-514350">
              <a:buFont typeface="+mj-lt"/>
              <a:buAutoNum type="arabicPeriod"/>
            </a:pPr>
            <a:r>
              <a:rPr lang="en-US" dirty="0"/>
              <a:t>Administer a repeat VOC survey following your intervention</a:t>
            </a:r>
          </a:p>
          <a:p>
            <a:pPr marL="514350" indent="-514350">
              <a:buFont typeface="+mj-lt"/>
              <a:buAutoNum type="arabicPeriod"/>
            </a:pPr>
            <a:r>
              <a:rPr lang="en-US" dirty="0"/>
              <a:t>Assess if your intervention satisfied the VOC; i.e., Did your VOC results improve after your intervention?</a:t>
            </a:r>
          </a:p>
        </p:txBody>
      </p:sp>
    </p:spTree>
    <p:extLst>
      <p:ext uri="{BB962C8B-B14F-4D97-AF65-F5344CB8AC3E}">
        <p14:creationId xmlns:p14="http://schemas.microsoft.com/office/powerpoint/2010/main" val="34916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C47A-FC0D-1F43-89AB-05466BA47FCF}"/>
              </a:ext>
            </a:extLst>
          </p:cNvPr>
          <p:cNvSpPr>
            <a:spLocks noGrp="1"/>
          </p:cNvSpPr>
          <p:nvPr>
            <p:ph type="title"/>
          </p:nvPr>
        </p:nvSpPr>
        <p:spPr>
          <a:xfrm>
            <a:off x="838200" y="226580"/>
            <a:ext cx="10515600" cy="1325563"/>
          </a:xfrm>
        </p:spPr>
        <p:txBody>
          <a:bodyPr/>
          <a:lstStyle/>
          <a:p>
            <a:r>
              <a:rPr lang="en-US" dirty="0"/>
              <a:t>Case Study #2: </a:t>
            </a:r>
            <a:r>
              <a:rPr lang="en-US" u="sng" dirty="0"/>
              <a:t>VOC Focuses on Problem</a:t>
            </a:r>
          </a:p>
        </p:txBody>
      </p:sp>
      <p:sp>
        <p:nvSpPr>
          <p:cNvPr id="3" name="Content Placeholder 2">
            <a:extLst>
              <a:ext uri="{FF2B5EF4-FFF2-40B4-BE49-F238E27FC236}">
                <a16:creationId xmlns:a16="http://schemas.microsoft.com/office/drawing/2014/main" id="{D7834323-B58D-2A45-9F38-B8949FB3D9B5}"/>
              </a:ext>
            </a:extLst>
          </p:cNvPr>
          <p:cNvSpPr>
            <a:spLocks noGrp="1"/>
          </p:cNvSpPr>
          <p:nvPr>
            <p:ph idx="1"/>
          </p:nvPr>
        </p:nvSpPr>
        <p:spPr>
          <a:xfrm>
            <a:off x="838200" y="1552143"/>
            <a:ext cx="10515600" cy="5032375"/>
          </a:xfrm>
        </p:spPr>
        <p:txBody>
          <a:bodyPr>
            <a:normAutofit/>
          </a:bodyPr>
          <a:lstStyle/>
          <a:p>
            <a:pPr marL="0" indent="0">
              <a:buNone/>
            </a:pPr>
            <a:endParaRPr lang="en-US" sz="3600" dirty="0"/>
          </a:p>
          <a:p>
            <a:pPr marL="0" indent="0">
              <a:buNone/>
            </a:pPr>
            <a:r>
              <a:rPr lang="en-US" sz="3600" dirty="0"/>
              <a:t>Problem Statement = Unsatisfactory Patient Flow / Transfer Process from the Emergency Department to the Inpatient Hospital Medical Units</a:t>
            </a:r>
          </a:p>
          <a:p>
            <a:endParaRPr lang="en-US" dirty="0"/>
          </a:p>
          <a:p>
            <a:endParaRPr lang="en-US" dirty="0"/>
          </a:p>
        </p:txBody>
      </p:sp>
    </p:spTree>
    <p:extLst>
      <p:ext uri="{BB962C8B-B14F-4D97-AF65-F5344CB8AC3E}">
        <p14:creationId xmlns:p14="http://schemas.microsoft.com/office/powerpoint/2010/main" val="2134638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Customer Survey - Questions</a:t>
            </a:r>
          </a:p>
        </p:txBody>
      </p:sp>
      <p:pic>
        <p:nvPicPr>
          <p:cNvPr id="4" name="Content Placeholder 3"/>
          <p:cNvPicPr>
            <a:picLocks noGrp="1" noChangeAspect="1"/>
          </p:cNvPicPr>
          <p:nvPr>
            <p:ph idx="1"/>
          </p:nvPr>
        </p:nvPicPr>
        <p:blipFill>
          <a:blip r:embed="rId2"/>
          <a:stretch>
            <a:fillRect/>
          </a:stretch>
        </p:blipFill>
        <p:spPr>
          <a:xfrm>
            <a:off x="2076773" y="1487837"/>
            <a:ext cx="7786587" cy="5194950"/>
          </a:xfrm>
          <a:prstGeom prst="rect">
            <a:avLst/>
          </a:prstGeom>
        </p:spPr>
      </p:pic>
    </p:spTree>
    <p:extLst>
      <p:ext uri="{BB962C8B-B14F-4D97-AF65-F5344CB8AC3E}">
        <p14:creationId xmlns:p14="http://schemas.microsoft.com/office/powerpoint/2010/main" val="2048441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C47A-FC0D-1F43-89AB-05466BA47FCF}"/>
              </a:ext>
            </a:extLst>
          </p:cNvPr>
          <p:cNvSpPr>
            <a:spLocks noGrp="1"/>
          </p:cNvSpPr>
          <p:nvPr>
            <p:ph type="title"/>
          </p:nvPr>
        </p:nvSpPr>
        <p:spPr>
          <a:xfrm>
            <a:off x="838200" y="226580"/>
            <a:ext cx="10515600" cy="1325563"/>
          </a:xfrm>
        </p:spPr>
        <p:txBody>
          <a:bodyPr/>
          <a:lstStyle/>
          <a:p>
            <a:r>
              <a:rPr lang="en-US" dirty="0"/>
              <a:t>Case Study: VOC Focuses on Problem</a:t>
            </a:r>
          </a:p>
        </p:txBody>
      </p:sp>
      <p:sp>
        <p:nvSpPr>
          <p:cNvPr id="3" name="Content Placeholder 2">
            <a:extLst>
              <a:ext uri="{FF2B5EF4-FFF2-40B4-BE49-F238E27FC236}">
                <a16:creationId xmlns:a16="http://schemas.microsoft.com/office/drawing/2014/main" id="{D7834323-B58D-2A45-9F38-B8949FB3D9B5}"/>
              </a:ext>
            </a:extLst>
          </p:cNvPr>
          <p:cNvSpPr>
            <a:spLocks noGrp="1"/>
          </p:cNvSpPr>
          <p:nvPr>
            <p:ph idx="1"/>
          </p:nvPr>
        </p:nvSpPr>
        <p:spPr>
          <a:xfrm>
            <a:off x="838200" y="1552143"/>
            <a:ext cx="10515600" cy="5032375"/>
          </a:xfrm>
        </p:spPr>
        <p:txBody>
          <a:bodyPr>
            <a:normAutofit/>
          </a:bodyPr>
          <a:lstStyle/>
          <a:p>
            <a:pPr marL="0" indent="0">
              <a:buNone/>
            </a:pPr>
            <a:r>
              <a:rPr lang="en-US" sz="3600" dirty="0"/>
              <a:t>Problem Statement = Unsatisfactory Patient Flow / Transfer Process from the Emergency Department to the Inpatient Hospital Medical Units</a:t>
            </a:r>
          </a:p>
          <a:p>
            <a:endParaRPr lang="en-US" dirty="0"/>
          </a:p>
          <a:p>
            <a:r>
              <a:rPr lang="en-US" dirty="0"/>
              <a:t>Questions asked are </a:t>
            </a:r>
            <a:r>
              <a:rPr lang="en-US" b="1" dirty="0"/>
              <a:t>directly related </a:t>
            </a:r>
            <a:r>
              <a:rPr lang="en-US" dirty="0"/>
              <a:t>to the elements of the patient flow/transfer process:</a:t>
            </a:r>
          </a:p>
          <a:p>
            <a:pPr lvl="1"/>
            <a:r>
              <a:rPr lang="en-US" dirty="0"/>
              <a:t>Satisfaction with transfers</a:t>
            </a:r>
          </a:p>
          <a:p>
            <a:pPr lvl="1"/>
            <a:r>
              <a:rPr lang="en-US" dirty="0"/>
              <a:t>Full Attention to Report</a:t>
            </a:r>
          </a:p>
          <a:p>
            <a:pPr lvl="1"/>
            <a:r>
              <a:rPr lang="en-US" dirty="0"/>
              <a:t>Face-to-face interaction during report</a:t>
            </a:r>
          </a:p>
          <a:p>
            <a:pPr lvl="1"/>
            <a:r>
              <a:rPr lang="en-US" dirty="0"/>
              <a:t>Used Unit to Unit Transfer Tool</a:t>
            </a:r>
          </a:p>
          <a:p>
            <a:pPr lvl="1"/>
            <a:r>
              <a:rPr lang="en-US" dirty="0"/>
              <a:t>Received Information that was needed</a:t>
            </a:r>
          </a:p>
          <a:p>
            <a:endParaRPr lang="en-US" dirty="0"/>
          </a:p>
        </p:txBody>
      </p:sp>
    </p:spTree>
    <p:extLst>
      <p:ext uri="{BB962C8B-B14F-4D97-AF65-F5344CB8AC3E}">
        <p14:creationId xmlns:p14="http://schemas.microsoft.com/office/powerpoint/2010/main" val="1828696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C887-B39D-2140-B5F4-F3AD7DA2F7BC}"/>
              </a:ext>
            </a:extLst>
          </p:cNvPr>
          <p:cNvSpPr>
            <a:spLocks noGrp="1"/>
          </p:cNvSpPr>
          <p:nvPr>
            <p:ph type="title"/>
          </p:nvPr>
        </p:nvSpPr>
        <p:spPr/>
        <p:txBody>
          <a:bodyPr/>
          <a:lstStyle/>
          <a:p>
            <a:r>
              <a:rPr lang="en-US" dirty="0"/>
              <a:t>The secret to improved VOC survey results</a:t>
            </a:r>
          </a:p>
        </p:txBody>
      </p:sp>
      <p:sp>
        <p:nvSpPr>
          <p:cNvPr id="3" name="Content Placeholder 2">
            <a:extLst>
              <a:ext uri="{FF2B5EF4-FFF2-40B4-BE49-F238E27FC236}">
                <a16:creationId xmlns:a16="http://schemas.microsoft.com/office/drawing/2014/main" id="{9505F35B-8E50-C741-99F2-8EEB64014565}"/>
              </a:ext>
            </a:extLst>
          </p:cNvPr>
          <p:cNvSpPr>
            <a:spLocks noGrp="1"/>
          </p:cNvSpPr>
          <p:nvPr>
            <p:ph idx="1"/>
          </p:nvPr>
        </p:nvSpPr>
        <p:spPr/>
        <p:txBody>
          <a:bodyPr/>
          <a:lstStyle/>
          <a:p>
            <a:pPr marL="514350" indent="-514350">
              <a:buFont typeface="+mj-lt"/>
              <a:buAutoNum type="arabicPeriod"/>
            </a:pPr>
            <a:r>
              <a:rPr lang="en-US" dirty="0"/>
              <a:t>Address/link the VOC to the problem statement</a:t>
            </a:r>
          </a:p>
          <a:p>
            <a:pPr marL="514350" indent="-514350">
              <a:buFont typeface="+mj-lt"/>
              <a:buAutoNum type="arabicPeriod"/>
            </a:pPr>
            <a:r>
              <a:rPr lang="en-US" dirty="0"/>
              <a:t>In the VOC, ask about things that you intend to “fix” or improve in your intervention</a:t>
            </a:r>
          </a:p>
          <a:p>
            <a:pPr marL="514350" indent="-514350">
              <a:buFont typeface="+mj-lt"/>
              <a:buAutoNum type="arabicPeriod"/>
            </a:pPr>
            <a:r>
              <a:rPr lang="en-US" dirty="0"/>
              <a:t>Administer a repeat VOC survey following your intervention</a:t>
            </a:r>
          </a:p>
          <a:p>
            <a:pPr marL="514350" indent="-514350">
              <a:buFont typeface="+mj-lt"/>
              <a:buAutoNum type="arabicPeriod"/>
            </a:pPr>
            <a:r>
              <a:rPr lang="en-US" dirty="0"/>
              <a:t>Assess if your intervention satisfied the VOC; i.e., Did your VOC results improve after your intervention?</a:t>
            </a:r>
          </a:p>
        </p:txBody>
      </p:sp>
      <p:sp>
        <p:nvSpPr>
          <p:cNvPr id="5" name="6-Point Star 4">
            <a:extLst>
              <a:ext uri="{FF2B5EF4-FFF2-40B4-BE49-F238E27FC236}">
                <a16:creationId xmlns:a16="http://schemas.microsoft.com/office/drawing/2014/main" id="{E4D447D9-920A-0847-AA1D-8A3A74C28969}"/>
              </a:ext>
            </a:extLst>
          </p:cNvPr>
          <p:cNvSpPr/>
          <p:nvPr/>
        </p:nvSpPr>
        <p:spPr>
          <a:xfrm>
            <a:off x="8827576" y="4355023"/>
            <a:ext cx="2526224" cy="2137852"/>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VOC Summary</a:t>
            </a:r>
          </a:p>
        </p:txBody>
      </p:sp>
    </p:spTree>
    <p:extLst>
      <p:ext uri="{BB962C8B-B14F-4D97-AF65-F5344CB8AC3E}">
        <p14:creationId xmlns:p14="http://schemas.microsoft.com/office/powerpoint/2010/main" val="1238609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PITFALL #4 </a:t>
            </a:r>
            <a:br>
              <a:rPr lang="en-US" dirty="0"/>
            </a:br>
            <a:r>
              <a:rPr lang="en-US" dirty="0"/>
              <a:t>PDSA</a:t>
            </a:r>
          </a:p>
        </p:txBody>
      </p:sp>
      <p:sp>
        <p:nvSpPr>
          <p:cNvPr id="3" name="Text Placeholder 2"/>
          <p:cNvSpPr>
            <a:spLocks noGrp="1"/>
          </p:cNvSpPr>
          <p:nvPr>
            <p:ph type="body" idx="1"/>
          </p:nvPr>
        </p:nvSpPr>
        <p:spPr/>
        <p:txBody>
          <a:bodyPr/>
          <a:lstStyle/>
          <a:p>
            <a:r>
              <a:rPr lang="en-US" dirty="0"/>
              <a:t>Not One and Done</a:t>
            </a:r>
          </a:p>
          <a:p>
            <a:r>
              <a:rPr lang="en-US" dirty="0"/>
              <a:t>Testing Too Multiple Changes in One PDSA</a:t>
            </a:r>
          </a:p>
          <a:p>
            <a:r>
              <a:rPr lang="en-US" dirty="0"/>
              <a:t>Not Small Tests of Change</a:t>
            </a:r>
          </a:p>
        </p:txBody>
      </p:sp>
      <p:pic>
        <p:nvPicPr>
          <p:cNvPr id="4" name="Picture 3">
            <a:extLst>
              <a:ext uri="{FF2B5EF4-FFF2-40B4-BE49-F238E27FC236}">
                <a16:creationId xmlns:a16="http://schemas.microsoft.com/office/drawing/2014/main" id="{F66C7825-CB7C-2B49-971A-49B4B860B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999" y="451643"/>
            <a:ext cx="4402667" cy="6406357"/>
          </a:xfrm>
          <a:prstGeom prst="rect">
            <a:avLst/>
          </a:prstGeom>
        </p:spPr>
      </p:pic>
      <p:sp>
        <p:nvSpPr>
          <p:cNvPr id="5" name="Subtitle 2">
            <a:extLst>
              <a:ext uri="{FF2B5EF4-FFF2-40B4-BE49-F238E27FC236}">
                <a16:creationId xmlns:a16="http://schemas.microsoft.com/office/drawing/2014/main" id="{9CAF6159-96B4-AA4A-8846-54FF301B8D0B}"/>
              </a:ext>
            </a:extLst>
          </p:cNvPr>
          <p:cNvSpPr txBox="1">
            <a:spLocks/>
          </p:cNvSpPr>
          <p:nvPr/>
        </p:nvSpPr>
        <p:spPr>
          <a:xfrm>
            <a:off x="7696198" y="3346449"/>
            <a:ext cx="3488267" cy="1066801"/>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t>PDCA </a:t>
            </a:r>
          </a:p>
          <a:p>
            <a:pPr marL="0" indent="0" algn="ctr">
              <a:buNone/>
            </a:pPr>
            <a:r>
              <a:rPr lang="en-US" sz="3200" b="1" dirty="0"/>
              <a:t>Pitfall</a:t>
            </a:r>
          </a:p>
        </p:txBody>
      </p:sp>
    </p:spTree>
    <p:extLst>
      <p:ext uri="{BB962C8B-B14F-4D97-AF65-F5344CB8AC3E}">
        <p14:creationId xmlns:p14="http://schemas.microsoft.com/office/powerpoint/2010/main" val="3007824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9A9B-1F7F-2E48-AFCA-4CED481CB44D}"/>
              </a:ext>
            </a:extLst>
          </p:cNvPr>
          <p:cNvSpPr>
            <a:spLocks noGrp="1"/>
          </p:cNvSpPr>
          <p:nvPr>
            <p:ph type="title"/>
          </p:nvPr>
        </p:nvSpPr>
        <p:spPr>
          <a:xfrm>
            <a:off x="764363" y="173738"/>
            <a:ext cx="10515600" cy="1059639"/>
          </a:xfrm>
        </p:spPr>
        <p:txBody>
          <a:bodyPr/>
          <a:lstStyle/>
          <a:p>
            <a:r>
              <a:rPr lang="en-US" dirty="0"/>
              <a:t>Pitfall</a:t>
            </a:r>
          </a:p>
        </p:txBody>
      </p:sp>
      <p:pic>
        <p:nvPicPr>
          <p:cNvPr id="4" name="WIHI: Five Practical Strategies for Managing Successful Improvement Projects">
            <a:hlinkClick r:id="" action="ppaction://media"/>
            <a:extLst>
              <a:ext uri="{FF2B5EF4-FFF2-40B4-BE49-F238E27FC236}">
                <a16:creationId xmlns:a16="http://schemas.microsoft.com/office/drawing/2014/main" id="{0C2CDBD0-1CB1-3D48-8F11-5E5690D20CEE}"/>
              </a:ext>
            </a:extLst>
          </p:cNvPr>
          <p:cNvPicPr>
            <a:picLocks noGrp="1" noRot="1" noChangeAspect="1"/>
          </p:cNvPicPr>
          <p:nvPr>
            <p:ph idx="1"/>
            <a:videoFile r:link="rId1"/>
          </p:nvPr>
        </p:nvPicPr>
        <p:blipFill>
          <a:blip r:embed="rId3"/>
          <a:stretch>
            <a:fillRect/>
          </a:stretch>
        </p:blipFill>
        <p:spPr>
          <a:xfrm>
            <a:off x="1483832" y="1233377"/>
            <a:ext cx="9224335" cy="5188688"/>
          </a:xfrm>
          <a:prstGeom prst="rect">
            <a:avLst/>
          </a:prstGeom>
        </p:spPr>
      </p:pic>
    </p:spTree>
    <p:extLst>
      <p:ext uri="{BB962C8B-B14F-4D97-AF65-F5344CB8AC3E}">
        <p14:creationId xmlns:p14="http://schemas.microsoft.com/office/powerpoint/2010/main" val="25528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sing PDSA to Build Knowledge Over Time">
            <a:hlinkClick r:id="" action="ppaction://media"/>
            <a:extLst>
              <a:ext uri="{FF2B5EF4-FFF2-40B4-BE49-F238E27FC236}">
                <a16:creationId xmlns:a16="http://schemas.microsoft.com/office/drawing/2014/main" id="{5A947188-9756-9247-A0D2-ED8DC4EE5EF9}"/>
              </a:ext>
            </a:extLst>
          </p:cNvPr>
          <p:cNvPicPr>
            <a:picLocks noGrp="1" noRot="1" noChangeAspect="1"/>
          </p:cNvPicPr>
          <p:nvPr>
            <p:ph idx="1"/>
            <a:videoFile r:link="rId1"/>
          </p:nvPr>
        </p:nvPicPr>
        <p:blipFill>
          <a:blip r:embed="rId3"/>
          <a:stretch>
            <a:fillRect/>
          </a:stretch>
        </p:blipFill>
        <p:spPr>
          <a:xfrm>
            <a:off x="1282339" y="808074"/>
            <a:ext cx="10144117" cy="5706066"/>
          </a:xfrm>
          <a:prstGeom prst="rect">
            <a:avLst/>
          </a:prstGeom>
        </p:spPr>
      </p:pic>
    </p:spTree>
    <p:extLst>
      <p:ext uri="{BB962C8B-B14F-4D97-AF65-F5344CB8AC3E}">
        <p14:creationId xmlns:p14="http://schemas.microsoft.com/office/powerpoint/2010/main" val="11778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Burst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6151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32D9-612D-A645-ABBC-6E5A2E5BD6F8}"/>
              </a:ext>
            </a:extLst>
          </p:cNvPr>
          <p:cNvSpPr>
            <a:spLocks noGrp="1"/>
          </p:cNvSpPr>
          <p:nvPr>
            <p:ph type="title"/>
          </p:nvPr>
        </p:nvSpPr>
        <p:spPr>
          <a:xfrm>
            <a:off x="838200" y="1"/>
            <a:ext cx="10515600" cy="1275906"/>
          </a:xfrm>
        </p:spPr>
        <p:txBody>
          <a:bodyPr/>
          <a:lstStyle/>
          <a:p>
            <a:r>
              <a:rPr lang="en-US" dirty="0"/>
              <a:t>PDSA - Description</a:t>
            </a:r>
          </a:p>
        </p:txBody>
      </p:sp>
      <p:pic>
        <p:nvPicPr>
          <p:cNvPr id="3" name="Picture 2">
            <a:extLst>
              <a:ext uri="{FF2B5EF4-FFF2-40B4-BE49-F238E27FC236}">
                <a16:creationId xmlns:a16="http://schemas.microsoft.com/office/drawing/2014/main" id="{91B279E3-7EE5-BD42-86DF-70FD34CFD544}"/>
              </a:ext>
            </a:extLst>
          </p:cNvPr>
          <p:cNvPicPr/>
          <p:nvPr/>
        </p:nvPicPr>
        <p:blipFill>
          <a:blip r:embed="rId2"/>
          <a:stretch>
            <a:fillRect/>
          </a:stretch>
        </p:blipFill>
        <p:spPr>
          <a:xfrm>
            <a:off x="2105247" y="935665"/>
            <a:ext cx="8272130" cy="5557210"/>
          </a:xfrm>
          <a:prstGeom prst="rect">
            <a:avLst/>
          </a:prstGeom>
        </p:spPr>
      </p:pic>
    </p:spTree>
    <p:extLst>
      <p:ext uri="{BB962C8B-B14F-4D97-AF65-F5344CB8AC3E}">
        <p14:creationId xmlns:p14="http://schemas.microsoft.com/office/powerpoint/2010/main" val="3582806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3A05-803C-7B40-8FDA-5A8482271C7B}"/>
              </a:ext>
            </a:extLst>
          </p:cNvPr>
          <p:cNvSpPr>
            <a:spLocks noGrp="1"/>
          </p:cNvSpPr>
          <p:nvPr>
            <p:ph type="title"/>
          </p:nvPr>
        </p:nvSpPr>
        <p:spPr/>
        <p:txBody>
          <a:bodyPr/>
          <a:lstStyle/>
          <a:p>
            <a:r>
              <a:rPr lang="en-US" dirty="0"/>
              <a:t>A Published Paper on PDSA</a:t>
            </a:r>
          </a:p>
        </p:txBody>
      </p:sp>
      <p:pic>
        <p:nvPicPr>
          <p:cNvPr id="4" name="Content Placeholder 3">
            <a:extLst>
              <a:ext uri="{FF2B5EF4-FFF2-40B4-BE49-F238E27FC236}">
                <a16:creationId xmlns:a16="http://schemas.microsoft.com/office/drawing/2014/main" id="{755C43CC-2844-A744-9773-08DDFC851734}"/>
              </a:ext>
            </a:extLst>
          </p:cNvPr>
          <p:cNvPicPr>
            <a:picLocks noGrp="1" noChangeAspect="1"/>
          </p:cNvPicPr>
          <p:nvPr>
            <p:ph idx="1"/>
          </p:nvPr>
        </p:nvPicPr>
        <p:blipFill>
          <a:blip r:embed="rId2"/>
          <a:stretch>
            <a:fillRect/>
          </a:stretch>
        </p:blipFill>
        <p:spPr>
          <a:xfrm>
            <a:off x="5432887" y="1456771"/>
            <a:ext cx="5920913" cy="5131908"/>
          </a:xfrm>
          <a:prstGeom prst="rect">
            <a:avLst/>
          </a:prstGeom>
        </p:spPr>
      </p:pic>
      <p:sp>
        <p:nvSpPr>
          <p:cNvPr id="6" name="Rectangle 5">
            <a:extLst>
              <a:ext uri="{FF2B5EF4-FFF2-40B4-BE49-F238E27FC236}">
                <a16:creationId xmlns:a16="http://schemas.microsoft.com/office/drawing/2014/main" id="{C11A4FDE-C006-4947-B1F4-3526511B916E}"/>
              </a:ext>
            </a:extLst>
          </p:cNvPr>
          <p:cNvSpPr/>
          <p:nvPr/>
        </p:nvSpPr>
        <p:spPr>
          <a:xfrm>
            <a:off x="1627322" y="3196525"/>
            <a:ext cx="2417736" cy="1685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73 Published  Studies reviewed in this article</a:t>
            </a:r>
          </a:p>
        </p:txBody>
      </p:sp>
    </p:spTree>
    <p:extLst>
      <p:ext uri="{BB962C8B-B14F-4D97-AF65-F5344CB8AC3E}">
        <p14:creationId xmlns:p14="http://schemas.microsoft.com/office/powerpoint/2010/main" val="1090927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0BDB-528D-1F43-8A2C-38A02B0E3D0B}"/>
              </a:ext>
            </a:extLst>
          </p:cNvPr>
          <p:cNvSpPr>
            <a:spLocks noGrp="1"/>
          </p:cNvSpPr>
          <p:nvPr>
            <p:ph type="title"/>
          </p:nvPr>
        </p:nvSpPr>
        <p:spPr>
          <a:xfrm>
            <a:off x="838200" y="0"/>
            <a:ext cx="10515600" cy="1059193"/>
          </a:xfrm>
        </p:spPr>
        <p:txBody>
          <a:bodyPr/>
          <a:lstStyle/>
          <a:p>
            <a:r>
              <a:rPr lang="en-US" dirty="0"/>
              <a:t>PDSA – 5 Key Features</a:t>
            </a:r>
          </a:p>
        </p:txBody>
      </p:sp>
      <p:graphicFrame>
        <p:nvGraphicFramePr>
          <p:cNvPr id="3" name="Table 2">
            <a:extLst>
              <a:ext uri="{FF2B5EF4-FFF2-40B4-BE49-F238E27FC236}">
                <a16:creationId xmlns:a16="http://schemas.microsoft.com/office/drawing/2014/main" id="{B400FD2E-989B-8449-9DF9-86F7B22CF8A9}"/>
              </a:ext>
            </a:extLst>
          </p:cNvPr>
          <p:cNvGraphicFramePr>
            <a:graphicFrameLocks noGrp="1"/>
          </p:cNvGraphicFramePr>
          <p:nvPr>
            <p:extLst>
              <p:ext uri="{D42A27DB-BD31-4B8C-83A1-F6EECF244321}">
                <p14:modId xmlns:p14="http://schemas.microsoft.com/office/powerpoint/2010/main" val="1733423473"/>
              </p:ext>
            </p:extLst>
          </p:nvPr>
        </p:nvGraphicFramePr>
        <p:xfrm>
          <a:off x="2853511" y="1059193"/>
          <a:ext cx="6484977" cy="5279224"/>
        </p:xfrm>
        <a:graphic>
          <a:graphicData uri="http://schemas.openxmlformats.org/drawingml/2006/table">
            <a:tbl>
              <a:tblPr firstRow="1" firstCol="1" bandRow="1">
                <a:tableStyleId>{5C22544A-7EE6-4342-B048-85BDC9FD1C3A}</a:tableStyleId>
              </a:tblPr>
              <a:tblGrid>
                <a:gridCol w="1589686">
                  <a:extLst>
                    <a:ext uri="{9D8B030D-6E8A-4147-A177-3AD203B41FA5}">
                      <a16:colId xmlns:a16="http://schemas.microsoft.com/office/drawing/2014/main" val="3125509042"/>
                    </a:ext>
                  </a:extLst>
                </a:gridCol>
                <a:gridCol w="2698028">
                  <a:extLst>
                    <a:ext uri="{9D8B030D-6E8A-4147-A177-3AD203B41FA5}">
                      <a16:colId xmlns:a16="http://schemas.microsoft.com/office/drawing/2014/main" val="1831418787"/>
                    </a:ext>
                  </a:extLst>
                </a:gridCol>
                <a:gridCol w="2197263">
                  <a:extLst>
                    <a:ext uri="{9D8B030D-6E8A-4147-A177-3AD203B41FA5}">
                      <a16:colId xmlns:a16="http://schemas.microsoft.com/office/drawing/2014/main" val="2350986093"/>
                    </a:ext>
                  </a:extLst>
                </a:gridCol>
              </a:tblGrid>
              <a:tr h="459063">
                <a:tc>
                  <a:txBody>
                    <a:bodyPr/>
                    <a:lstStyle/>
                    <a:p>
                      <a:pPr marL="0" marR="0" algn="ctr">
                        <a:spcBef>
                          <a:spcPts val="0"/>
                        </a:spcBef>
                        <a:spcAft>
                          <a:spcPts val="0"/>
                        </a:spcAft>
                      </a:pPr>
                      <a:endParaRPr lang="en-US" sz="1200" dirty="0">
                        <a:effectLst/>
                      </a:endParaRPr>
                    </a:p>
                    <a:p>
                      <a:pPr marL="0" marR="0" algn="ctr">
                        <a:spcBef>
                          <a:spcPts val="0"/>
                        </a:spcBef>
                        <a:spcAft>
                          <a:spcPts val="0"/>
                        </a:spcAft>
                      </a:pPr>
                      <a:r>
                        <a:rPr lang="en-US" sz="1200" dirty="0">
                          <a:effectLst/>
                        </a:rPr>
                        <a:t>FEATURE OF PDSA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200" dirty="0">
                        <a:effectLst/>
                      </a:endParaRPr>
                    </a:p>
                    <a:p>
                      <a:pPr marL="0" marR="0" algn="ctr">
                        <a:spcBef>
                          <a:spcPts val="0"/>
                        </a:spcBef>
                        <a:spcAft>
                          <a:spcPts val="0"/>
                        </a:spcAft>
                      </a:pPr>
                      <a:r>
                        <a:rPr lang="en-US" sz="1200" dirty="0">
                          <a:effectLst/>
                        </a:rPr>
                        <a:t>DESCRIPTION OF FEATURE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HOW TO MEASURE THE FEATURE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9822364"/>
                  </a:ext>
                </a:extLst>
              </a:tr>
              <a:tr h="688594">
                <a:tc>
                  <a:txBody>
                    <a:bodyPr/>
                    <a:lstStyle/>
                    <a:p>
                      <a:pPr marL="0" marR="0">
                        <a:spcBef>
                          <a:spcPts val="0"/>
                        </a:spcBef>
                        <a:spcAft>
                          <a:spcPts val="0"/>
                        </a:spcAft>
                      </a:pPr>
                      <a:endParaRPr lang="en-US" sz="1200" dirty="0">
                        <a:effectLst/>
                      </a:endParaRPr>
                    </a:p>
                    <a:p>
                      <a:pPr marL="0" marR="0">
                        <a:spcBef>
                          <a:spcPts val="0"/>
                        </a:spcBef>
                        <a:spcAft>
                          <a:spcPts val="0"/>
                        </a:spcAft>
                      </a:pPr>
                      <a:r>
                        <a:rPr lang="en-US" sz="1200" dirty="0">
                          <a:effectLst/>
                        </a:rPr>
                        <a:t>Iterative cycles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Iterative learning &amp; improvement - Learning from one cycle linking and informing the next cycle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How many cycles?</a:t>
                      </a:r>
                    </a:p>
                    <a:p>
                      <a:pPr marL="0" marR="0">
                        <a:spcBef>
                          <a:spcPts val="0"/>
                        </a:spcBef>
                        <a:spcAft>
                          <a:spcPts val="0"/>
                        </a:spcAft>
                      </a:pPr>
                      <a:r>
                        <a:rPr lang="en-US" sz="1200" dirty="0">
                          <a:effectLst/>
                        </a:rPr>
                        <a:t>Cycles linked to each other?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7693955"/>
                  </a:ext>
                </a:extLst>
              </a:tr>
              <a:tr h="918126">
                <a:tc>
                  <a:txBody>
                    <a:bodyPr/>
                    <a:lstStyle/>
                    <a:p>
                      <a:pPr marL="0" marR="0">
                        <a:spcBef>
                          <a:spcPts val="0"/>
                        </a:spcBef>
                        <a:spcAft>
                          <a:spcPts val="0"/>
                        </a:spcAft>
                      </a:pPr>
                      <a:endParaRPr lang="en-US" sz="1200" dirty="0">
                        <a:effectLst/>
                      </a:endParaRPr>
                    </a:p>
                    <a:p>
                      <a:pPr marL="0" marR="0">
                        <a:spcBef>
                          <a:spcPts val="0"/>
                        </a:spcBef>
                        <a:spcAft>
                          <a:spcPts val="0"/>
                        </a:spcAft>
                      </a:pPr>
                      <a:r>
                        <a:rPr lang="en-US" sz="1200" dirty="0">
                          <a:effectLst/>
                        </a:rPr>
                        <a:t>Prediction-based testing of change</a:t>
                      </a:r>
                    </a:p>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Make prediction in the plan stage; Change tested in the do cycle and compared with prediction in the study stage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Prediction made?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613078"/>
                  </a:ext>
                </a:extLst>
              </a:tr>
              <a:tr h="1377189">
                <a:tc>
                  <a:txBody>
                    <a:bodyPr/>
                    <a:lstStyle/>
                    <a:p>
                      <a:pPr marL="0" marR="0">
                        <a:spcBef>
                          <a:spcPts val="0"/>
                        </a:spcBef>
                        <a:spcAft>
                          <a:spcPts val="0"/>
                        </a:spcAft>
                      </a:pPr>
                      <a:endParaRPr lang="en-US" sz="1200" dirty="0">
                        <a:effectLst/>
                      </a:endParaRPr>
                    </a:p>
                    <a:p>
                      <a:pPr marL="0" marR="0">
                        <a:spcBef>
                          <a:spcPts val="0"/>
                        </a:spcBef>
                        <a:spcAft>
                          <a:spcPts val="0"/>
                        </a:spcAft>
                      </a:pPr>
                      <a:endParaRPr lang="en-US" sz="1200" dirty="0">
                        <a:effectLst/>
                      </a:endParaRPr>
                    </a:p>
                    <a:p>
                      <a:pPr marL="0" marR="0">
                        <a:spcBef>
                          <a:spcPts val="0"/>
                        </a:spcBef>
                        <a:spcAft>
                          <a:spcPts val="0"/>
                        </a:spcAft>
                      </a:pPr>
                      <a:endParaRPr lang="en-US" sz="1200" dirty="0">
                        <a:effectLst/>
                      </a:endParaRPr>
                    </a:p>
                    <a:p>
                      <a:pPr marL="0" marR="0">
                        <a:spcBef>
                          <a:spcPts val="0"/>
                        </a:spcBef>
                        <a:spcAft>
                          <a:spcPts val="0"/>
                        </a:spcAft>
                      </a:pPr>
                      <a:r>
                        <a:rPr lang="en-US" sz="1200" dirty="0">
                          <a:effectLst/>
                        </a:rPr>
                        <a:t>Small-scale testing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Start small in scale &amp; build in scale as confidence grows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r>
                        <a:rPr lang="en-US" sz="1200">
                          <a:effectLst/>
                        </a:rPr>
                        <a:t>Sample size per cycle?</a:t>
                      </a:r>
                      <a:br>
                        <a:rPr lang="en-US" sz="1200">
                          <a:effectLst/>
                        </a:rPr>
                      </a:br>
                      <a:r>
                        <a:rPr lang="en-US" sz="1200">
                          <a:effectLst/>
                        </a:rPr>
                        <a:t>Temporal duration of cycles?</a:t>
                      </a:r>
                      <a:br>
                        <a:rPr lang="en-US" sz="1200">
                          <a:effectLst/>
                        </a:rPr>
                      </a:br>
                      <a:r>
                        <a:rPr lang="en-US" sz="1200">
                          <a:effectLst/>
                        </a:rPr>
                        <a:t>Number of changes tested per cycle?</a:t>
                      </a:r>
                      <a:br>
                        <a:rPr lang="en-US" sz="1200">
                          <a:effectLst/>
                        </a:rPr>
                      </a:br>
                      <a:r>
                        <a:rPr lang="en-US" sz="1200">
                          <a:effectLst/>
                        </a:rPr>
                        <a:t>Did sequential cycles increase scale of testing?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366874"/>
                  </a:ext>
                </a:extLst>
              </a:tr>
              <a:tr h="918126">
                <a:tc>
                  <a:txBody>
                    <a:bodyPr/>
                    <a:lstStyle/>
                    <a:p>
                      <a:pPr marL="0" marR="0">
                        <a:spcBef>
                          <a:spcPts val="0"/>
                        </a:spcBef>
                        <a:spcAft>
                          <a:spcPts val="0"/>
                        </a:spcAft>
                      </a:pPr>
                      <a:endParaRPr lang="en-US" sz="1200" dirty="0">
                        <a:effectLst/>
                      </a:endParaRPr>
                    </a:p>
                    <a:p>
                      <a:pPr marL="0" marR="0">
                        <a:spcBef>
                          <a:spcPts val="0"/>
                        </a:spcBef>
                        <a:spcAft>
                          <a:spcPts val="0"/>
                        </a:spcAft>
                      </a:pPr>
                      <a:endParaRPr lang="en-US" sz="1200" dirty="0">
                        <a:effectLst/>
                      </a:endParaRPr>
                    </a:p>
                    <a:p>
                      <a:pPr marL="0" marR="0">
                        <a:spcBef>
                          <a:spcPts val="0"/>
                        </a:spcBef>
                        <a:spcAft>
                          <a:spcPts val="0"/>
                        </a:spcAft>
                      </a:pPr>
                      <a:r>
                        <a:rPr lang="en-US" sz="1200" dirty="0">
                          <a:effectLst/>
                        </a:rPr>
                        <a:t>Use of data over time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Regular data = 3 or more data points with consistent time intervals</a:t>
                      </a:r>
                    </a:p>
                    <a:p>
                      <a:pPr marL="0" marR="0">
                        <a:spcBef>
                          <a:spcPts val="0"/>
                        </a:spcBef>
                        <a:spcAft>
                          <a:spcPts val="0"/>
                        </a:spcAft>
                      </a:pPr>
                      <a:r>
                        <a:rPr lang="en-US" sz="1200">
                          <a:effectLst/>
                        </a:rPr>
                        <a:t>Time frame = at monthly or more frequent intervals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r>
                        <a:rPr lang="en-US" sz="1200">
                          <a:effectLst/>
                        </a:rPr>
                        <a:t>Was data collected over time?</a:t>
                      </a:r>
                    </a:p>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8945548"/>
                  </a:ext>
                </a:extLst>
              </a:tr>
              <a:tr h="918126">
                <a:tc>
                  <a:txBody>
                    <a:bodyPr/>
                    <a:lstStyle/>
                    <a:p>
                      <a:pPr marL="0" marR="0">
                        <a:spcBef>
                          <a:spcPts val="0"/>
                        </a:spcBef>
                        <a:spcAft>
                          <a:spcPts val="0"/>
                        </a:spcAft>
                      </a:pPr>
                      <a:endParaRPr lang="en-US" sz="1200" dirty="0">
                        <a:effectLst/>
                      </a:endParaRPr>
                    </a:p>
                    <a:p>
                      <a:pPr marL="0" marR="0">
                        <a:spcBef>
                          <a:spcPts val="0"/>
                        </a:spcBef>
                        <a:spcAft>
                          <a:spcPts val="0"/>
                        </a:spcAft>
                      </a:pPr>
                      <a:endParaRPr lang="en-US" sz="1200" dirty="0">
                        <a:effectLst/>
                      </a:endParaRPr>
                    </a:p>
                    <a:p>
                      <a:pPr marL="0" marR="0">
                        <a:spcBef>
                          <a:spcPts val="0"/>
                        </a:spcBef>
                        <a:spcAft>
                          <a:spcPts val="0"/>
                        </a:spcAft>
                      </a:pPr>
                      <a:r>
                        <a:rPr lang="en-US" sz="1200" dirty="0">
                          <a:effectLst/>
                        </a:rPr>
                        <a:t>Documentation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To support local learning &amp; transferability of learning to other settings</a:t>
                      </a:r>
                    </a:p>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Was the PDSA documented so others could implement or scale up the change?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1082298"/>
                  </a:ext>
                </a:extLst>
              </a:tr>
            </a:tbl>
          </a:graphicData>
        </a:graphic>
      </p:graphicFrame>
      <p:sp>
        <p:nvSpPr>
          <p:cNvPr id="4" name="Rectangle 3">
            <a:extLst>
              <a:ext uri="{FF2B5EF4-FFF2-40B4-BE49-F238E27FC236}">
                <a16:creationId xmlns:a16="http://schemas.microsoft.com/office/drawing/2014/main" id="{B7E277C8-16F4-9B4F-87AD-242B3EF39751}"/>
              </a:ext>
            </a:extLst>
          </p:cNvPr>
          <p:cNvSpPr/>
          <p:nvPr/>
        </p:nvSpPr>
        <p:spPr>
          <a:xfrm>
            <a:off x="8353910" y="6539313"/>
            <a:ext cx="3312125" cy="215444"/>
          </a:xfrm>
          <a:prstGeom prst="rect">
            <a:avLst/>
          </a:prstGeom>
        </p:spPr>
        <p:txBody>
          <a:bodyPr wrap="none">
            <a:spAutoFit/>
          </a:bodyPr>
          <a:lstStyle/>
          <a:p>
            <a:r>
              <a:rPr lang="en-US" sz="800" dirty="0">
                <a:latin typeface="AdvOT0231c847"/>
                <a:ea typeface="Times New Roman" panose="02020603050405020304" pitchFamily="18" charset="0"/>
              </a:rPr>
              <a:t>Taylor MJ, </a:t>
            </a:r>
            <a:r>
              <a:rPr lang="en-US" sz="800" dirty="0">
                <a:latin typeface="AdvOTbe4cb9cb"/>
                <a:ea typeface="Times New Roman" panose="02020603050405020304" pitchFamily="18" charset="0"/>
              </a:rPr>
              <a:t>et al</a:t>
            </a:r>
            <a:r>
              <a:rPr lang="en-US" sz="800" dirty="0">
                <a:latin typeface="AdvOT0231c847"/>
                <a:ea typeface="Times New Roman" panose="02020603050405020304" pitchFamily="18" charset="0"/>
              </a:rPr>
              <a:t>. </a:t>
            </a:r>
            <a:r>
              <a:rPr lang="en-US" sz="800" dirty="0">
                <a:latin typeface="AdvOTbe4cb9cb"/>
                <a:ea typeface="Times New Roman" panose="02020603050405020304" pitchFamily="18" charset="0"/>
              </a:rPr>
              <a:t>BMJ </a:t>
            </a:r>
            <a:r>
              <a:rPr lang="en-US" sz="800" dirty="0" err="1">
                <a:latin typeface="AdvOTbe4cb9cb"/>
                <a:ea typeface="Times New Roman" panose="02020603050405020304" pitchFamily="18" charset="0"/>
              </a:rPr>
              <a:t>Qual</a:t>
            </a:r>
            <a:r>
              <a:rPr lang="en-US" sz="800" dirty="0">
                <a:latin typeface="AdvOTbe4cb9cb"/>
                <a:ea typeface="Times New Roman" panose="02020603050405020304" pitchFamily="18" charset="0"/>
              </a:rPr>
              <a:t> </a:t>
            </a:r>
            <a:r>
              <a:rPr lang="en-US" sz="800" dirty="0" err="1">
                <a:latin typeface="AdvOTbe4cb9cb"/>
                <a:ea typeface="Times New Roman" panose="02020603050405020304" pitchFamily="18" charset="0"/>
              </a:rPr>
              <a:t>Saf</a:t>
            </a:r>
            <a:r>
              <a:rPr lang="en-US" sz="800" dirty="0">
                <a:latin typeface="AdvOTbe4cb9cb"/>
                <a:ea typeface="Times New Roman" panose="02020603050405020304" pitchFamily="18" charset="0"/>
              </a:rPr>
              <a:t> </a:t>
            </a:r>
            <a:r>
              <a:rPr lang="en-US" sz="800" dirty="0">
                <a:latin typeface="AdvOT0231c847"/>
                <a:ea typeface="Times New Roman" panose="02020603050405020304" pitchFamily="18" charset="0"/>
              </a:rPr>
              <a:t>2013;</a:t>
            </a:r>
            <a:r>
              <a:rPr lang="en-US" sz="800" dirty="0">
                <a:latin typeface="AdvOTc9c0ed35.B"/>
                <a:ea typeface="Times New Roman" panose="02020603050405020304" pitchFamily="18" charset="0"/>
              </a:rPr>
              <a:t>0</a:t>
            </a:r>
            <a:r>
              <a:rPr lang="en-US" sz="800" dirty="0">
                <a:latin typeface="AdvOT0231c847"/>
                <a:ea typeface="Times New Roman" panose="02020603050405020304" pitchFamily="18" charset="0"/>
              </a:rPr>
              <a:t>:1</a:t>
            </a:r>
            <a:r>
              <a:rPr lang="en-US" sz="800" dirty="0">
                <a:latin typeface="AdvOT0231c847+20"/>
                <a:ea typeface="Times New Roman" panose="02020603050405020304" pitchFamily="18" charset="0"/>
              </a:rPr>
              <a:t>–</a:t>
            </a:r>
            <a:r>
              <a:rPr lang="en-US" sz="800" dirty="0">
                <a:latin typeface="AdvOT0231c847"/>
                <a:ea typeface="Times New Roman" panose="02020603050405020304" pitchFamily="18" charset="0"/>
              </a:rPr>
              <a:t>9. doi:10.1136/bmjqs-2013-001862</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556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3A05-803C-7B40-8FDA-5A8482271C7B}"/>
              </a:ext>
            </a:extLst>
          </p:cNvPr>
          <p:cNvSpPr>
            <a:spLocks noGrp="1"/>
          </p:cNvSpPr>
          <p:nvPr>
            <p:ph type="title"/>
          </p:nvPr>
        </p:nvSpPr>
        <p:spPr/>
        <p:txBody>
          <a:bodyPr/>
          <a:lstStyle/>
          <a:p>
            <a:r>
              <a:rPr lang="en-US" dirty="0"/>
              <a:t>A Published Paper on PDSA</a:t>
            </a:r>
          </a:p>
        </p:txBody>
      </p:sp>
      <p:pic>
        <p:nvPicPr>
          <p:cNvPr id="4" name="Content Placeholder 3">
            <a:extLst>
              <a:ext uri="{FF2B5EF4-FFF2-40B4-BE49-F238E27FC236}">
                <a16:creationId xmlns:a16="http://schemas.microsoft.com/office/drawing/2014/main" id="{755C43CC-2844-A744-9773-08DDFC851734}"/>
              </a:ext>
            </a:extLst>
          </p:cNvPr>
          <p:cNvPicPr>
            <a:picLocks noGrp="1" noChangeAspect="1"/>
          </p:cNvPicPr>
          <p:nvPr>
            <p:ph idx="1"/>
          </p:nvPr>
        </p:nvPicPr>
        <p:blipFill>
          <a:blip r:embed="rId3"/>
          <a:stretch>
            <a:fillRect/>
          </a:stretch>
        </p:blipFill>
        <p:spPr>
          <a:xfrm>
            <a:off x="5432887" y="1456771"/>
            <a:ext cx="5920913" cy="5131908"/>
          </a:xfrm>
          <a:prstGeom prst="rect">
            <a:avLst/>
          </a:prstGeom>
        </p:spPr>
      </p:pic>
      <p:sp>
        <p:nvSpPr>
          <p:cNvPr id="6" name="Rectangle 5">
            <a:extLst>
              <a:ext uri="{FF2B5EF4-FFF2-40B4-BE49-F238E27FC236}">
                <a16:creationId xmlns:a16="http://schemas.microsoft.com/office/drawing/2014/main" id="{C11A4FDE-C006-4947-B1F4-3526511B916E}"/>
              </a:ext>
            </a:extLst>
          </p:cNvPr>
          <p:cNvSpPr/>
          <p:nvPr/>
        </p:nvSpPr>
        <p:spPr>
          <a:xfrm>
            <a:off x="1503336" y="2603716"/>
            <a:ext cx="2774197" cy="2150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Of 73 Published Studies reviewed, only 2 studies  included all 5 key features of PDSA</a:t>
            </a:r>
          </a:p>
        </p:txBody>
      </p:sp>
    </p:spTree>
    <p:extLst>
      <p:ext uri="{BB962C8B-B14F-4D97-AF65-F5344CB8AC3E}">
        <p14:creationId xmlns:p14="http://schemas.microsoft.com/office/powerpoint/2010/main" val="3693085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462D-08B1-CC4A-B6E0-2E0E6E2CD469}"/>
              </a:ext>
            </a:extLst>
          </p:cNvPr>
          <p:cNvSpPr>
            <a:spLocks noGrp="1"/>
          </p:cNvSpPr>
          <p:nvPr>
            <p:ph type="title"/>
          </p:nvPr>
        </p:nvSpPr>
        <p:spPr/>
        <p:txBody>
          <a:bodyPr>
            <a:normAutofit/>
          </a:bodyPr>
          <a:lstStyle/>
          <a:p>
            <a:r>
              <a:rPr lang="en-US" dirty="0"/>
              <a:t>Selecting the change:</a:t>
            </a:r>
            <a:br>
              <a:rPr lang="en-US" dirty="0"/>
            </a:br>
            <a:r>
              <a:rPr lang="en-US" sz="2400" b="1" dirty="0"/>
              <a:t>How to determine what changes to test</a:t>
            </a:r>
            <a:endParaRPr lang="en-US" sz="2400" dirty="0"/>
          </a:p>
        </p:txBody>
      </p:sp>
      <p:graphicFrame>
        <p:nvGraphicFramePr>
          <p:cNvPr id="4" name="Content Placeholder 3">
            <a:extLst>
              <a:ext uri="{FF2B5EF4-FFF2-40B4-BE49-F238E27FC236}">
                <a16:creationId xmlns:a16="http://schemas.microsoft.com/office/drawing/2014/main" id="{8318087A-8930-B24B-A17F-02EEFDAA0DF5}"/>
              </a:ext>
            </a:extLst>
          </p:cNvPr>
          <p:cNvGraphicFramePr>
            <a:graphicFrameLocks noGrp="1"/>
          </p:cNvGraphicFramePr>
          <p:nvPr>
            <p:ph idx="1"/>
            <p:extLst/>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8074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097" name="Slide Number Placeholder 2"/>
          <p:cNvSpPr txBox="1">
            <a:spLocks noGrp="1"/>
          </p:cNvSpPr>
          <p:nvPr/>
        </p:nvSpPr>
        <p:spPr bwMode="auto">
          <a:xfrm>
            <a:off x="1524000" y="6629401"/>
            <a:ext cx="2133600" cy="201613"/>
          </a:xfrm>
          <a:prstGeom prst="rect">
            <a:avLst/>
          </a:prstGeom>
          <a:noFill/>
          <a:ln w="9525">
            <a:noFill/>
            <a:miter lim="800000"/>
            <a:headEnd/>
            <a:tailEnd/>
          </a:ln>
        </p:spPr>
        <p:txBody>
          <a:bodyPr anchor="ctr">
            <a:spAutoFit/>
          </a:bodyPr>
          <a:lstStyle/>
          <a:p>
            <a:pPr>
              <a:lnSpc>
                <a:spcPct val="90000"/>
              </a:lnSpc>
            </a:pPr>
            <a:fld id="{5C39EDCB-2485-4753-9764-F4D4C9278DB6}" type="slidenum">
              <a:rPr lang="en-US" sz="800">
                <a:solidFill>
                  <a:srgbClr val="969696"/>
                </a:solidFill>
              </a:rPr>
              <a:pPr>
                <a:lnSpc>
                  <a:spcPct val="90000"/>
                </a:lnSpc>
              </a:pPr>
              <a:t>57</a:t>
            </a:fld>
            <a:endParaRPr lang="en-US" sz="800">
              <a:solidFill>
                <a:srgbClr val="969696"/>
              </a:solidFill>
            </a:endParaRPr>
          </a:p>
        </p:txBody>
      </p:sp>
      <p:grpSp>
        <p:nvGrpSpPr>
          <p:cNvPr id="27" name="Group 2">
            <a:extLst>
              <a:ext uri="{FF2B5EF4-FFF2-40B4-BE49-F238E27FC236}">
                <a16:creationId xmlns:a16="http://schemas.microsoft.com/office/drawing/2014/main" id="{407269A8-6912-C142-97FF-84E9AA5C437E}"/>
              </a:ext>
            </a:extLst>
          </p:cNvPr>
          <p:cNvGrpSpPr>
            <a:grpSpLocks/>
          </p:cNvGrpSpPr>
          <p:nvPr/>
        </p:nvGrpSpPr>
        <p:grpSpPr bwMode="auto">
          <a:xfrm>
            <a:off x="1612106" y="334389"/>
            <a:ext cx="8967788" cy="889501"/>
            <a:chOff x="45" y="778"/>
            <a:chExt cx="5649" cy="667"/>
          </a:xfrm>
        </p:grpSpPr>
        <p:sp>
          <p:nvSpPr>
            <p:cNvPr id="42" name="Freeform 3">
              <a:extLst>
                <a:ext uri="{FF2B5EF4-FFF2-40B4-BE49-F238E27FC236}">
                  <a16:creationId xmlns:a16="http://schemas.microsoft.com/office/drawing/2014/main" id="{1EB723E3-A71E-3D49-BCD1-D3F70AF280F2}"/>
                </a:ext>
              </a:extLst>
            </p:cNvPr>
            <p:cNvSpPr>
              <a:spLocks/>
            </p:cNvSpPr>
            <p:nvPr/>
          </p:nvSpPr>
          <p:spPr bwMode="blackWhite">
            <a:xfrm>
              <a:off x="45"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p:spPr>
          <p:txBody>
            <a:bodyPr/>
            <a:lstStyle/>
            <a:p>
              <a:endParaRPr lang="en-US"/>
            </a:p>
          </p:txBody>
        </p:sp>
        <p:sp>
          <p:nvSpPr>
            <p:cNvPr id="43" name="Rectangle 4">
              <a:extLst>
                <a:ext uri="{FF2B5EF4-FFF2-40B4-BE49-F238E27FC236}">
                  <a16:creationId xmlns:a16="http://schemas.microsoft.com/office/drawing/2014/main" id="{618CCABF-F936-E44F-AC52-21973A5B9378}"/>
                </a:ext>
              </a:extLst>
            </p:cNvPr>
            <p:cNvSpPr>
              <a:spLocks noChangeArrowheads="1"/>
            </p:cNvSpPr>
            <p:nvPr/>
          </p:nvSpPr>
          <p:spPr bwMode="blackWhite">
            <a:xfrm>
              <a:off x="361" y="1013"/>
              <a:ext cx="494" cy="231"/>
            </a:xfrm>
            <a:prstGeom prst="rect">
              <a:avLst/>
            </a:prstGeom>
            <a:noFill/>
            <a:ln w="9525">
              <a:noFill/>
              <a:miter lim="800000"/>
              <a:headEnd/>
              <a:tailEnd/>
            </a:ln>
          </p:spPr>
          <p:txBody>
            <a:bodyPr wrap="none" lIns="0" tIns="0" rIns="0" bIns="0">
              <a:spAutoFit/>
            </a:bodyPr>
            <a:lstStyle/>
            <a:p>
              <a:pPr eaLnBrk="0" hangingPunct="0"/>
              <a:r>
                <a:rPr lang="en-US" sz="2000" b="1" dirty="0">
                  <a:latin typeface="Arial" charset="0"/>
                </a:rPr>
                <a:t>Define</a:t>
              </a:r>
            </a:p>
          </p:txBody>
        </p:sp>
        <p:sp>
          <p:nvSpPr>
            <p:cNvPr id="44" name="Freeform 5">
              <a:extLst>
                <a:ext uri="{FF2B5EF4-FFF2-40B4-BE49-F238E27FC236}">
                  <a16:creationId xmlns:a16="http://schemas.microsoft.com/office/drawing/2014/main" id="{B90F13F8-7EF3-C94F-8905-FC8CC0A1BCCB}"/>
                </a:ext>
              </a:extLst>
            </p:cNvPr>
            <p:cNvSpPr>
              <a:spLocks/>
            </p:cNvSpPr>
            <p:nvPr/>
          </p:nvSpPr>
          <p:spPr bwMode="blackWhite">
            <a:xfrm>
              <a:off x="1176"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009BFF"/>
            </a:solidFill>
            <a:ln w="9525">
              <a:noFill/>
              <a:round/>
              <a:headEnd/>
              <a:tailEnd/>
            </a:ln>
          </p:spPr>
          <p:txBody>
            <a:bodyPr/>
            <a:lstStyle/>
            <a:p>
              <a:endParaRPr lang="en-US"/>
            </a:p>
          </p:txBody>
        </p:sp>
        <p:sp>
          <p:nvSpPr>
            <p:cNvPr id="45" name="Rectangle 6">
              <a:extLst>
                <a:ext uri="{FF2B5EF4-FFF2-40B4-BE49-F238E27FC236}">
                  <a16:creationId xmlns:a16="http://schemas.microsoft.com/office/drawing/2014/main" id="{9A2B525B-100A-9341-B747-134D849D26BD}"/>
                </a:ext>
              </a:extLst>
            </p:cNvPr>
            <p:cNvSpPr>
              <a:spLocks noChangeArrowheads="1"/>
            </p:cNvSpPr>
            <p:nvPr/>
          </p:nvSpPr>
          <p:spPr bwMode="blackWhite">
            <a:xfrm>
              <a:off x="1473" y="1032"/>
              <a:ext cx="655" cy="231"/>
            </a:xfrm>
            <a:prstGeom prst="rect">
              <a:avLst/>
            </a:prstGeom>
            <a:noFill/>
            <a:ln w="9525">
              <a:noFill/>
              <a:miter lim="800000"/>
              <a:headEnd/>
              <a:tailEnd/>
            </a:ln>
          </p:spPr>
          <p:txBody>
            <a:bodyPr wrap="none" lIns="0" tIns="0" rIns="0" bIns="0">
              <a:spAutoFit/>
            </a:bodyPr>
            <a:lstStyle/>
            <a:p>
              <a:pPr eaLnBrk="0" hangingPunct="0"/>
              <a:r>
                <a:rPr lang="en-US" sz="2000" b="1" dirty="0">
                  <a:latin typeface="Arial" charset="0"/>
                </a:rPr>
                <a:t>Measure</a:t>
              </a:r>
            </a:p>
          </p:txBody>
        </p:sp>
        <p:sp>
          <p:nvSpPr>
            <p:cNvPr id="46" name="Freeform 7">
              <a:extLst>
                <a:ext uri="{FF2B5EF4-FFF2-40B4-BE49-F238E27FC236}">
                  <a16:creationId xmlns:a16="http://schemas.microsoft.com/office/drawing/2014/main" id="{A52BAC17-FDC2-F24D-9C8E-CF2FB82E420E}"/>
                </a:ext>
              </a:extLst>
            </p:cNvPr>
            <p:cNvSpPr>
              <a:spLocks/>
            </p:cNvSpPr>
            <p:nvPr/>
          </p:nvSpPr>
          <p:spPr bwMode="blackWhite">
            <a:xfrm>
              <a:off x="2358"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p:spPr>
          <p:txBody>
            <a:bodyPr/>
            <a:lstStyle/>
            <a:p>
              <a:endParaRPr lang="en-US"/>
            </a:p>
          </p:txBody>
        </p:sp>
        <p:sp>
          <p:nvSpPr>
            <p:cNvPr id="47" name="Rectangle 8">
              <a:extLst>
                <a:ext uri="{FF2B5EF4-FFF2-40B4-BE49-F238E27FC236}">
                  <a16:creationId xmlns:a16="http://schemas.microsoft.com/office/drawing/2014/main" id="{27CE5B70-5DF5-D745-9930-A8BE609C41B7}"/>
                </a:ext>
              </a:extLst>
            </p:cNvPr>
            <p:cNvSpPr>
              <a:spLocks noChangeArrowheads="1"/>
            </p:cNvSpPr>
            <p:nvPr/>
          </p:nvSpPr>
          <p:spPr bwMode="blackWhite">
            <a:xfrm>
              <a:off x="2655" y="1032"/>
              <a:ext cx="611" cy="231"/>
            </a:xfrm>
            <a:prstGeom prst="rect">
              <a:avLst/>
            </a:prstGeom>
            <a:noFill/>
            <a:ln w="9525">
              <a:noFill/>
              <a:miter lim="800000"/>
              <a:headEnd/>
              <a:tailEnd/>
            </a:ln>
          </p:spPr>
          <p:txBody>
            <a:bodyPr wrap="none" lIns="0" tIns="0" rIns="0" bIns="0">
              <a:spAutoFit/>
            </a:bodyPr>
            <a:lstStyle/>
            <a:p>
              <a:pPr eaLnBrk="0" hangingPunct="0"/>
              <a:r>
                <a:rPr lang="en-US" sz="2000" b="1" dirty="0">
                  <a:latin typeface="Arial" charset="0"/>
                </a:rPr>
                <a:t>Analyze</a:t>
              </a:r>
            </a:p>
          </p:txBody>
        </p:sp>
        <p:sp>
          <p:nvSpPr>
            <p:cNvPr id="48" name="Freeform 9">
              <a:extLst>
                <a:ext uri="{FF2B5EF4-FFF2-40B4-BE49-F238E27FC236}">
                  <a16:creationId xmlns:a16="http://schemas.microsoft.com/office/drawing/2014/main" id="{4D86E39C-BA9F-E34E-AEA0-600C7CC2B88A}"/>
                </a:ext>
              </a:extLst>
            </p:cNvPr>
            <p:cNvSpPr>
              <a:spLocks/>
            </p:cNvSpPr>
            <p:nvPr/>
          </p:nvSpPr>
          <p:spPr bwMode="blackWhite">
            <a:xfrm>
              <a:off x="3506"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7030A0"/>
            </a:solidFill>
            <a:ln w="9525">
              <a:noFill/>
              <a:round/>
              <a:headEnd/>
              <a:tailEnd/>
            </a:ln>
          </p:spPr>
          <p:txBody>
            <a:bodyPr/>
            <a:lstStyle/>
            <a:p>
              <a:endParaRPr lang="en-US"/>
            </a:p>
          </p:txBody>
        </p:sp>
        <p:sp>
          <p:nvSpPr>
            <p:cNvPr id="49" name="Rectangle 10">
              <a:extLst>
                <a:ext uri="{FF2B5EF4-FFF2-40B4-BE49-F238E27FC236}">
                  <a16:creationId xmlns:a16="http://schemas.microsoft.com/office/drawing/2014/main" id="{13A3E5A6-F220-7444-8B7A-3F7A10D649EF}"/>
                </a:ext>
              </a:extLst>
            </p:cNvPr>
            <p:cNvSpPr>
              <a:spLocks noChangeArrowheads="1"/>
            </p:cNvSpPr>
            <p:nvPr/>
          </p:nvSpPr>
          <p:spPr bwMode="blackWhite">
            <a:xfrm>
              <a:off x="3795" y="1032"/>
              <a:ext cx="628" cy="231"/>
            </a:xfrm>
            <a:prstGeom prst="rect">
              <a:avLst/>
            </a:prstGeom>
            <a:noFill/>
            <a:ln w="9525">
              <a:noFill/>
              <a:miter lim="800000"/>
              <a:headEnd/>
              <a:tailEnd/>
            </a:ln>
          </p:spPr>
          <p:txBody>
            <a:bodyPr wrap="none" lIns="0" tIns="0" rIns="0" bIns="0">
              <a:spAutoFit/>
            </a:bodyPr>
            <a:lstStyle/>
            <a:p>
              <a:pPr eaLnBrk="0" hangingPunct="0"/>
              <a:r>
                <a:rPr lang="en-US" sz="2000" b="1" dirty="0">
                  <a:latin typeface="Arial" charset="0"/>
                </a:rPr>
                <a:t>Improve</a:t>
              </a:r>
            </a:p>
          </p:txBody>
        </p:sp>
        <p:sp>
          <p:nvSpPr>
            <p:cNvPr id="50" name="Freeform 11">
              <a:extLst>
                <a:ext uri="{FF2B5EF4-FFF2-40B4-BE49-F238E27FC236}">
                  <a16:creationId xmlns:a16="http://schemas.microsoft.com/office/drawing/2014/main" id="{59A9FD44-0F7A-954B-8E95-58F2A7137A80}"/>
                </a:ext>
              </a:extLst>
            </p:cNvPr>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4E94FF"/>
            </a:solidFill>
            <a:ln w="9525">
              <a:noFill/>
              <a:round/>
              <a:headEnd/>
              <a:tailEnd/>
            </a:ln>
          </p:spPr>
          <p:txBody>
            <a:bodyPr/>
            <a:lstStyle/>
            <a:p>
              <a:endParaRPr lang="en-US"/>
            </a:p>
          </p:txBody>
        </p:sp>
        <p:sp>
          <p:nvSpPr>
            <p:cNvPr id="51" name="Rectangle 12">
              <a:extLst>
                <a:ext uri="{FF2B5EF4-FFF2-40B4-BE49-F238E27FC236}">
                  <a16:creationId xmlns:a16="http://schemas.microsoft.com/office/drawing/2014/main" id="{E7D4C8F8-CCD5-FA4C-A10A-3A2768FCD621}"/>
                </a:ext>
              </a:extLst>
            </p:cNvPr>
            <p:cNvSpPr>
              <a:spLocks noChangeArrowheads="1"/>
            </p:cNvSpPr>
            <p:nvPr/>
          </p:nvSpPr>
          <p:spPr bwMode="blackWhite">
            <a:xfrm>
              <a:off x="4917" y="1032"/>
              <a:ext cx="575" cy="231"/>
            </a:xfrm>
            <a:prstGeom prst="rect">
              <a:avLst/>
            </a:prstGeom>
            <a:noFill/>
            <a:ln w="9525">
              <a:noFill/>
              <a:miter lim="800000"/>
              <a:headEnd/>
              <a:tailEnd/>
            </a:ln>
          </p:spPr>
          <p:txBody>
            <a:bodyPr wrap="none" lIns="0" tIns="0" rIns="0" bIns="0">
              <a:spAutoFit/>
            </a:bodyPr>
            <a:lstStyle/>
            <a:p>
              <a:pPr eaLnBrk="0" hangingPunct="0"/>
              <a:r>
                <a:rPr lang="en-US" sz="2000" b="1" dirty="0">
                  <a:latin typeface="Arial" charset="0"/>
                </a:rPr>
                <a:t>Control</a:t>
              </a:r>
            </a:p>
          </p:txBody>
        </p:sp>
      </p:grpSp>
      <p:graphicFrame>
        <p:nvGraphicFramePr>
          <p:cNvPr id="3" name="Table 2"/>
          <p:cNvGraphicFramePr>
            <a:graphicFrameLocks noGrp="1"/>
          </p:cNvGraphicFramePr>
          <p:nvPr>
            <p:extLst/>
          </p:nvPr>
        </p:nvGraphicFramePr>
        <p:xfrm>
          <a:off x="1612107" y="1425828"/>
          <a:ext cx="8497628" cy="5538222"/>
        </p:xfrm>
        <a:graphic>
          <a:graphicData uri="http://schemas.openxmlformats.org/drawingml/2006/table">
            <a:tbl>
              <a:tblPr firstRow="1" firstCol="1" bandRow="1">
                <a:tableStyleId>{5C22544A-7EE6-4342-B048-85BDC9FD1C3A}</a:tableStyleId>
              </a:tblPr>
              <a:tblGrid>
                <a:gridCol w="4217106">
                  <a:extLst>
                    <a:ext uri="{9D8B030D-6E8A-4147-A177-3AD203B41FA5}">
                      <a16:colId xmlns:a16="http://schemas.microsoft.com/office/drawing/2014/main" val="20000"/>
                    </a:ext>
                  </a:extLst>
                </a:gridCol>
                <a:gridCol w="4280522">
                  <a:extLst>
                    <a:ext uri="{9D8B030D-6E8A-4147-A177-3AD203B41FA5}">
                      <a16:colId xmlns:a16="http://schemas.microsoft.com/office/drawing/2014/main" val="20001"/>
                    </a:ext>
                  </a:extLst>
                </a:gridCol>
              </a:tblGrid>
              <a:tr h="310930">
                <a:tc>
                  <a:txBody>
                    <a:bodyPr/>
                    <a:lstStyle/>
                    <a:p>
                      <a:pPr marL="0" marR="0">
                        <a:lnSpc>
                          <a:spcPct val="115000"/>
                        </a:lnSpc>
                        <a:spcBef>
                          <a:spcPts val="0"/>
                        </a:spcBef>
                        <a:spcAft>
                          <a:spcPts val="0"/>
                        </a:spcAft>
                      </a:pPr>
                      <a:r>
                        <a:rPr lang="en-US" sz="1800" dirty="0">
                          <a:solidFill>
                            <a:schemeClr val="bg1"/>
                          </a:solidFill>
                          <a:effectLst/>
                        </a:rPr>
                        <a:t>ACT-4</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tc>
                  <a:txBody>
                    <a:bodyPr/>
                    <a:lstStyle/>
                    <a:p>
                      <a:pPr marL="0" marR="0">
                        <a:lnSpc>
                          <a:spcPct val="115000"/>
                        </a:lnSpc>
                        <a:spcBef>
                          <a:spcPts val="0"/>
                        </a:spcBef>
                        <a:spcAft>
                          <a:spcPts val="0"/>
                        </a:spcAft>
                      </a:pPr>
                      <a:r>
                        <a:rPr lang="en-US" sz="1800" dirty="0">
                          <a:solidFill>
                            <a:schemeClr val="bg1"/>
                          </a:solidFill>
                          <a:effectLst/>
                        </a:rPr>
                        <a:t>PLAN -1</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extLst>
                  <a:ext uri="{0D108BD9-81ED-4DB2-BD59-A6C34878D82A}">
                    <a16:rowId xmlns:a16="http://schemas.microsoft.com/office/drawing/2014/main" val="10000"/>
                  </a:ext>
                </a:extLst>
              </a:tr>
              <a:tr h="2623354">
                <a:tc>
                  <a:txBody>
                    <a:bodyPr/>
                    <a:lstStyle/>
                    <a:p>
                      <a:pPr marL="0" marR="0">
                        <a:lnSpc>
                          <a:spcPct val="115000"/>
                        </a:lnSpc>
                        <a:spcBef>
                          <a:spcPts val="0"/>
                        </a:spcBef>
                        <a:spcAft>
                          <a:spcPts val="0"/>
                        </a:spcAft>
                      </a:pPr>
                      <a:r>
                        <a:rPr lang="en-US" sz="1800" b="0" dirty="0">
                          <a:solidFill>
                            <a:schemeClr val="bg1"/>
                          </a:solidFill>
                          <a:effectLst/>
                        </a:rPr>
                        <a:t>Asses the impact</a:t>
                      </a:r>
                      <a:r>
                        <a:rPr lang="en-US" sz="1800" b="0" baseline="0" dirty="0">
                          <a:solidFill>
                            <a:schemeClr val="bg1"/>
                          </a:solidFill>
                          <a:effectLst/>
                        </a:rPr>
                        <a:t> of the intervention and determine its adoptability and utilization for ensuring complete documentation of EAC sessions   </a:t>
                      </a:r>
                      <a:endParaRPr lang="en-US" sz="1800" b="0" dirty="0">
                        <a:solidFill>
                          <a:schemeClr val="bg1"/>
                        </a:solidFill>
                        <a:effectLst/>
                      </a:endParaRPr>
                    </a:p>
                    <a:p>
                      <a:pPr marL="0" marR="0">
                        <a:lnSpc>
                          <a:spcPct val="115000"/>
                        </a:lnSpc>
                        <a:spcBef>
                          <a:spcPts val="0"/>
                        </a:spcBef>
                        <a:spcAft>
                          <a:spcPts val="0"/>
                        </a:spcAft>
                      </a:pPr>
                      <a:r>
                        <a:rPr lang="en-US" sz="1800" dirty="0">
                          <a:solidFill>
                            <a:schemeClr val="bg1"/>
                          </a:solidFill>
                          <a:effectLst/>
                        </a:rPr>
                        <a:t> </a:t>
                      </a:r>
                    </a:p>
                    <a:p>
                      <a:pPr marL="0" marR="0">
                        <a:lnSpc>
                          <a:spcPct val="115000"/>
                        </a:lnSpc>
                        <a:spcBef>
                          <a:spcPts val="0"/>
                        </a:spcBef>
                        <a:spcAft>
                          <a:spcPts val="0"/>
                        </a:spcAft>
                      </a:pPr>
                      <a:r>
                        <a:rPr lang="en-US" sz="1800" dirty="0">
                          <a:effectLst/>
                        </a:rPr>
                        <a:t> </a:t>
                      </a:r>
                    </a:p>
                    <a:p>
                      <a:pPr marL="0" marR="0">
                        <a:lnSpc>
                          <a:spcPct val="115000"/>
                        </a:lnSpc>
                        <a:spcBef>
                          <a:spcPts val="0"/>
                        </a:spcBef>
                        <a:spcAft>
                          <a:spcPts val="0"/>
                        </a:spcAft>
                      </a:pPr>
                      <a:r>
                        <a:rPr lang="en-US" sz="1800" dirty="0">
                          <a:effectLst/>
                        </a:rPr>
                        <a:t> </a:t>
                      </a:r>
                    </a:p>
                    <a:p>
                      <a:pPr marL="0" marR="0">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 EAC tool for documenting the sessions</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Train the clinicians</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on the new tool</a:t>
                      </a:r>
                    </a:p>
                    <a:p>
                      <a:pPr marL="0" marR="0">
                        <a:lnSpc>
                          <a:spcPct val="115000"/>
                        </a:lnSpc>
                        <a:spcBef>
                          <a:spcPts val="0"/>
                        </a:spcBef>
                        <a:spcAft>
                          <a:spcPts val="0"/>
                        </a:spcAft>
                      </a:pP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Start documenting the EAC sessions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extLst>
                  <a:ext uri="{0D108BD9-81ED-4DB2-BD59-A6C34878D82A}">
                    <a16:rowId xmlns:a16="http://schemas.microsoft.com/office/drawing/2014/main" val="10001"/>
                  </a:ext>
                </a:extLst>
              </a:tr>
              <a:tr h="310930">
                <a:tc>
                  <a:txBody>
                    <a:bodyPr/>
                    <a:lstStyle/>
                    <a:p>
                      <a:pPr marL="0" marR="0">
                        <a:lnSpc>
                          <a:spcPct val="115000"/>
                        </a:lnSpc>
                        <a:spcBef>
                          <a:spcPts val="0"/>
                        </a:spcBef>
                        <a:spcAft>
                          <a:spcPts val="0"/>
                        </a:spcAft>
                      </a:pPr>
                      <a:r>
                        <a:rPr lang="en-US" sz="1800" dirty="0">
                          <a:solidFill>
                            <a:schemeClr val="bg1"/>
                          </a:solidFill>
                          <a:effectLst/>
                        </a:rPr>
                        <a:t>STUDY-3</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tc>
                  <a:txBody>
                    <a:bodyPr/>
                    <a:lstStyle/>
                    <a:p>
                      <a:pPr marL="0" marR="0">
                        <a:lnSpc>
                          <a:spcPct val="115000"/>
                        </a:lnSpc>
                        <a:spcBef>
                          <a:spcPts val="0"/>
                        </a:spcBef>
                        <a:spcAft>
                          <a:spcPts val="0"/>
                        </a:spcAft>
                      </a:pPr>
                      <a:r>
                        <a:rPr lang="en-US" sz="1800" dirty="0">
                          <a:solidFill>
                            <a:schemeClr val="bg1"/>
                          </a:solidFill>
                          <a:effectLst/>
                        </a:rPr>
                        <a:t>DO-2</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extLst>
                  <a:ext uri="{0D108BD9-81ED-4DB2-BD59-A6C34878D82A}">
                    <a16:rowId xmlns:a16="http://schemas.microsoft.com/office/drawing/2014/main" val="10002"/>
                  </a:ext>
                </a:extLst>
              </a:tr>
              <a:tr h="2293008">
                <a:tc>
                  <a:txBody>
                    <a:bodyPr/>
                    <a:lstStyle/>
                    <a:p>
                      <a:pPr marL="0" marR="0">
                        <a:lnSpc>
                          <a:spcPct val="115000"/>
                        </a:lnSpc>
                        <a:spcBef>
                          <a:spcPts val="0"/>
                        </a:spcBef>
                        <a:spcAft>
                          <a:spcPts val="0"/>
                        </a:spcAft>
                      </a:pPr>
                      <a:r>
                        <a:rPr lang="en-US"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Determine</a:t>
                      </a:r>
                      <a:r>
                        <a:rPr lang="en-US" sz="1800" b="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 of client files with complete documentation of the 3 EAC sessions </a:t>
                      </a:r>
                      <a:endParaRPr lang="en-US"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 the EAC tool</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Train the clinicians of the EAC tool</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Document the EAC</a:t>
                      </a:r>
                      <a:r>
                        <a:rPr lang="en-US" sz="1800" baseline="0" dirty="0">
                          <a:effectLst/>
                          <a:latin typeface="Calibri" panose="020F0502020204030204" pitchFamily="34" charset="0"/>
                          <a:ea typeface="Calibri" panose="020F0502020204030204" pitchFamily="34" charset="0"/>
                          <a:cs typeface="Times New Roman" panose="02020603050405020304" pitchFamily="18" charset="0"/>
                        </a:rPr>
                        <a:t> sessions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8822" marR="48822" marT="0" marB="0"/>
                </a:tc>
                <a:extLst>
                  <a:ext uri="{0D108BD9-81ED-4DB2-BD59-A6C34878D82A}">
                    <a16:rowId xmlns:a16="http://schemas.microsoft.com/office/drawing/2014/main" val="10003"/>
                  </a:ext>
                </a:extLst>
              </a:tr>
            </a:tbl>
          </a:graphicData>
        </a:graphic>
      </p:graphicFrame>
      <p:sp>
        <p:nvSpPr>
          <p:cNvPr id="15" name="Rectangular Callout 14">
            <a:extLst>
              <a:ext uri="{FF2B5EF4-FFF2-40B4-BE49-F238E27FC236}">
                <a16:creationId xmlns:a16="http://schemas.microsoft.com/office/drawing/2014/main" id="{38C0319E-1DA8-A744-AB6A-17440E69E227}"/>
              </a:ext>
            </a:extLst>
          </p:cNvPr>
          <p:cNvSpPr/>
          <p:nvPr/>
        </p:nvSpPr>
        <p:spPr>
          <a:xfrm>
            <a:off x="7019132" y="3126212"/>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How many changes can be tested in one iteration / 1 PDSA Cycle?</a:t>
            </a:r>
          </a:p>
        </p:txBody>
      </p:sp>
      <p:sp>
        <p:nvSpPr>
          <p:cNvPr id="16" name="Rectangular Callout 15">
            <a:extLst>
              <a:ext uri="{FF2B5EF4-FFF2-40B4-BE49-F238E27FC236}">
                <a16:creationId xmlns:a16="http://schemas.microsoft.com/office/drawing/2014/main" id="{C12A87A4-F298-144F-8D97-C6D793748E90}"/>
              </a:ext>
            </a:extLst>
          </p:cNvPr>
          <p:cNvSpPr/>
          <p:nvPr/>
        </p:nvSpPr>
        <p:spPr>
          <a:xfrm>
            <a:off x="7230483" y="5045131"/>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PDSA #1</a:t>
            </a:r>
          </a:p>
          <a:p>
            <a:pPr algn="ctr"/>
            <a:r>
              <a:rPr lang="en-US" dirty="0">
                <a:solidFill>
                  <a:srgbClr val="FF0000"/>
                </a:solidFill>
              </a:rPr>
              <a:t>Write the first small test of change / PDSA for this project?</a:t>
            </a:r>
          </a:p>
        </p:txBody>
      </p:sp>
      <p:sp>
        <p:nvSpPr>
          <p:cNvPr id="17" name="Rectangular Callout 16">
            <a:extLst>
              <a:ext uri="{FF2B5EF4-FFF2-40B4-BE49-F238E27FC236}">
                <a16:creationId xmlns:a16="http://schemas.microsoft.com/office/drawing/2014/main" id="{212E14DD-362C-3245-B117-5D2FA0CB0E3D}"/>
              </a:ext>
            </a:extLst>
          </p:cNvPr>
          <p:cNvSpPr/>
          <p:nvPr/>
        </p:nvSpPr>
        <p:spPr>
          <a:xfrm>
            <a:off x="3961821" y="3541060"/>
            <a:ext cx="2644346" cy="2942545"/>
          </a:xfrm>
          <a:prstGeom prst="wedgeRectCallout">
            <a:avLst>
              <a:gd name="adj1" fmla="val -21768"/>
              <a:gd name="adj2" fmla="val 799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PLAN</a:t>
            </a:r>
          </a:p>
          <a:p>
            <a:pPr algn="ctr"/>
            <a:r>
              <a:rPr lang="en-US" dirty="0">
                <a:solidFill>
                  <a:srgbClr val="FF0000"/>
                </a:solidFill>
              </a:rPr>
              <a:t>Test EAC Form #A</a:t>
            </a:r>
          </a:p>
          <a:p>
            <a:pPr algn="ctr"/>
            <a:r>
              <a:rPr lang="en-US" dirty="0">
                <a:solidFill>
                  <a:srgbClr val="FF0000"/>
                </a:solidFill>
              </a:rPr>
              <a:t>1 Day (Tuesday) with 1 Nurse (Grace) in 1 Clinic (MCH Clinic) with 1 Patient</a:t>
            </a:r>
          </a:p>
          <a:p>
            <a:pPr algn="ctr"/>
            <a:r>
              <a:rPr lang="en-US" dirty="0">
                <a:solidFill>
                  <a:srgbClr val="FF0000"/>
                </a:solidFill>
              </a:rPr>
              <a:t>Prediction: The tool will be easy to use, capture all the required information, engage patient</a:t>
            </a:r>
          </a:p>
        </p:txBody>
      </p:sp>
      <p:sp>
        <p:nvSpPr>
          <p:cNvPr id="18" name="Rectangular Callout 17">
            <a:extLst>
              <a:ext uri="{FF2B5EF4-FFF2-40B4-BE49-F238E27FC236}">
                <a16:creationId xmlns:a16="http://schemas.microsoft.com/office/drawing/2014/main" id="{34D25F16-22F8-7441-B283-340DB882F148}"/>
              </a:ext>
            </a:extLst>
          </p:cNvPr>
          <p:cNvSpPr/>
          <p:nvPr/>
        </p:nvSpPr>
        <p:spPr>
          <a:xfrm>
            <a:off x="1708795" y="4254162"/>
            <a:ext cx="2133600" cy="1027427"/>
          </a:xfrm>
          <a:prstGeom prst="wedgeRectCallout">
            <a:avLst>
              <a:gd name="adj1" fmla="val -21768"/>
              <a:gd name="adj2" fmla="val 799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DO</a:t>
            </a:r>
          </a:p>
          <a:p>
            <a:pPr algn="ctr"/>
            <a:r>
              <a:rPr lang="en-US" dirty="0">
                <a:solidFill>
                  <a:srgbClr val="FF0000"/>
                </a:solidFill>
              </a:rPr>
              <a:t>Test on Tuesday as designed</a:t>
            </a:r>
          </a:p>
        </p:txBody>
      </p:sp>
      <p:sp>
        <p:nvSpPr>
          <p:cNvPr id="19" name="Rectangular Callout 18">
            <a:extLst>
              <a:ext uri="{FF2B5EF4-FFF2-40B4-BE49-F238E27FC236}">
                <a16:creationId xmlns:a16="http://schemas.microsoft.com/office/drawing/2014/main" id="{27E7E7F9-58E7-A345-9C25-E66E78539B5F}"/>
              </a:ext>
            </a:extLst>
          </p:cNvPr>
          <p:cNvSpPr/>
          <p:nvPr/>
        </p:nvSpPr>
        <p:spPr>
          <a:xfrm>
            <a:off x="1671274" y="929167"/>
            <a:ext cx="2644346" cy="2669962"/>
          </a:xfrm>
          <a:prstGeom prst="wedgeRectCallout">
            <a:avLst>
              <a:gd name="adj1" fmla="val -21768"/>
              <a:gd name="adj2" fmla="val 799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STUDY</a:t>
            </a:r>
          </a:p>
          <a:p>
            <a:pPr algn="ctr"/>
            <a:r>
              <a:rPr lang="en-US" dirty="0">
                <a:solidFill>
                  <a:srgbClr val="FF0000"/>
                </a:solidFill>
              </a:rPr>
              <a:t>Qualitative feedback from Grace</a:t>
            </a:r>
          </a:p>
          <a:p>
            <a:pPr algn="ctr"/>
            <a:r>
              <a:rPr lang="en-US" i="1" dirty="0">
                <a:solidFill>
                  <a:srgbClr val="FF0000"/>
                </a:solidFill>
              </a:rPr>
              <a:t>“Would be nice to have check boxes for common reasons that clients don’t take medications.”</a:t>
            </a:r>
          </a:p>
          <a:p>
            <a:pPr algn="ctr"/>
            <a:r>
              <a:rPr lang="en-US" i="1" dirty="0">
                <a:solidFill>
                  <a:srgbClr val="FF0000"/>
                </a:solidFill>
              </a:rPr>
              <a:t>“Date column is too small to write date”</a:t>
            </a:r>
          </a:p>
        </p:txBody>
      </p:sp>
      <p:sp>
        <p:nvSpPr>
          <p:cNvPr id="20" name="Rectangular Callout 19">
            <a:extLst>
              <a:ext uri="{FF2B5EF4-FFF2-40B4-BE49-F238E27FC236}">
                <a16:creationId xmlns:a16="http://schemas.microsoft.com/office/drawing/2014/main" id="{09EA6F7B-3841-6B42-8236-8B623F416419}"/>
              </a:ext>
            </a:extLst>
          </p:cNvPr>
          <p:cNvSpPr/>
          <p:nvPr/>
        </p:nvSpPr>
        <p:spPr>
          <a:xfrm>
            <a:off x="4568331" y="1843479"/>
            <a:ext cx="2644346" cy="1271631"/>
          </a:xfrm>
          <a:prstGeom prst="wedgeRectCallout">
            <a:avLst>
              <a:gd name="adj1" fmla="val -21768"/>
              <a:gd name="adj2" fmla="val 7999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ACT</a:t>
            </a:r>
          </a:p>
          <a:p>
            <a:pPr algn="ctr"/>
            <a:r>
              <a:rPr lang="en-US" b="1" dirty="0">
                <a:solidFill>
                  <a:srgbClr val="FF0000"/>
                </a:solidFill>
              </a:rPr>
              <a:t>Adapt</a:t>
            </a:r>
            <a:endParaRPr lang="en-US" dirty="0">
              <a:solidFill>
                <a:srgbClr val="FF0000"/>
              </a:solidFill>
            </a:endParaRPr>
          </a:p>
          <a:p>
            <a:pPr algn="ctr"/>
            <a:r>
              <a:rPr lang="en-US" dirty="0">
                <a:solidFill>
                  <a:srgbClr val="FF0000"/>
                </a:solidFill>
              </a:rPr>
              <a:t>Redesign Form #A based on Grace’s feedback</a:t>
            </a:r>
          </a:p>
        </p:txBody>
      </p:sp>
      <p:sp>
        <p:nvSpPr>
          <p:cNvPr id="21" name="Rectangular Callout 20">
            <a:extLst>
              <a:ext uri="{FF2B5EF4-FFF2-40B4-BE49-F238E27FC236}">
                <a16:creationId xmlns:a16="http://schemas.microsoft.com/office/drawing/2014/main" id="{445C4833-7C7E-004D-889B-B9E513CA06E5}"/>
              </a:ext>
            </a:extLst>
          </p:cNvPr>
          <p:cNvSpPr/>
          <p:nvPr/>
        </p:nvSpPr>
        <p:spPr>
          <a:xfrm>
            <a:off x="7339033" y="1439457"/>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PDSA #2</a:t>
            </a:r>
          </a:p>
          <a:p>
            <a:pPr algn="ctr"/>
            <a:r>
              <a:rPr lang="en-US" dirty="0">
                <a:solidFill>
                  <a:srgbClr val="FF0000"/>
                </a:solidFill>
              </a:rPr>
              <a:t>Write the second small test of change / PDSA for this project.</a:t>
            </a:r>
          </a:p>
        </p:txBody>
      </p:sp>
    </p:spTree>
    <p:custDataLst>
      <p:tags r:id="rId1"/>
    </p:custDataLst>
    <p:extLst>
      <p:ext uri="{BB962C8B-B14F-4D97-AF65-F5344CB8AC3E}">
        <p14:creationId xmlns:p14="http://schemas.microsoft.com/office/powerpoint/2010/main" val="26227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177887" y="1596789"/>
            <a:ext cx="4032913" cy="4529375"/>
          </a:xfrm>
        </p:spPr>
        <p:txBody>
          <a:bodyPr/>
          <a:lstStyle/>
          <a:p>
            <a:r>
              <a:rPr lang="en-US" dirty="0"/>
              <a:t>Baseline (n)19; 70% </a:t>
            </a:r>
          </a:p>
          <a:p>
            <a:r>
              <a:rPr lang="en-US" dirty="0"/>
              <a:t>Oct (n)25; 93%</a:t>
            </a:r>
          </a:p>
          <a:p>
            <a:r>
              <a:rPr lang="en-US" dirty="0"/>
              <a:t>Nov (n)26; 96%</a:t>
            </a:r>
          </a:p>
          <a:p>
            <a:r>
              <a:rPr lang="en-US" dirty="0"/>
              <a:t>Dec (n) 26;96%</a:t>
            </a:r>
          </a:p>
        </p:txBody>
      </p:sp>
      <p:grpSp>
        <p:nvGrpSpPr>
          <p:cNvPr id="15" name="Group 2"/>
          <p:cNvGrpSpPr>
            <a:grpSpLocks noGrp="1"/>
          </p:cNvGrpSpPr>
          <p:nvPr/>
        </p:nvGrpSpPr>
        <p:grpSpPr bwMode="auto">
          <a:xfrm>
            <a:off x="1981201" y="409575"/>
            <a:ext cx="8229599" cy="1143000"/>
            <a:chOff x="45" y="778"/>
            <a:chExt cx="5649" cy="667"/>
          </a:xfrm>
        </p:grpSpPr>
        <p:sp>
          <p:nvSpPr>
            <p:cNvPr id="16" name="Freeform 3"/>
            <p:cNvSpPr>
              <a:spLocks/>
            </p:cNvSpPr>
            <p:nvPr/>
          </p:nvSpPr>
          <p:spPr bwMode="blackWhite">
            <a:xfrm>
              <a:off x="45"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00B0F0"/>
            </a:solidFill>
            <a:ln w="9525">
              <a:noFill/>
              <a:round/>
              <a:headEnd/>
              <a:tailEnd/>
            </a:ln>
          </p:spPr>
          <p:txBody>
            <a:bodyPr/>
            <a:lstStyle/>
            <a:p>
              <a:endParaRPr lang="en-US">
                <a:solidFill>
                  <a:prstClr val="white"/>
                </a:solidFill>
              </a:endParaRPr>
            </a:p>
          </p:txBody>
        </p:sp>
        <p:sp>
          <p:nvSpPr>
            <p:cNvPr id="17" name="Rectangle 4"/>
            <p:cNvSpPr>
              <a:spLocks noChangeArrowheads="1"/>
            </p:cNvSpPr>
            <p:nvPr/>
          </p:nvSpPr>
          <p:spPr bwMode="blackWhite">
            <a:xfrm>
              <a:off x="361" y="1013"/>
              <a:ext cx="362" cy="180"/>
            </a:xfrm>
            <a:prstGeom prst="rect">
              <a:avLst/>
            </a:prstGeom>
            <a:noFill/>
            <a:ln w="9525">
              <a:noFill/>
              <a:miter lim="800000"/>
              <a:headEnd/>
              <a:tailEnd/>
            </a:ln>
          </p:spPr>
          <p:txBody>
            <a:bodyPr wrap="none" lIns="0" tIns="0" rIns="0" bIns="0">
              <a:spAutoFit/>
            </a:bodyPr>
            <a:lstStyle/>
            <a:p>
              <a:r>
                <a:rPr lang="en-US" sz="2000" b="1" dirty="0">
                  <a:solidFill>
                    <a:prstClr val="white"/>
                  </a:solidFill>
                  <a:latin typeface="Arial" charset="0"/>
                </a:rPr>
                <a:t>plan</a:t>
              </a:r>
            </a:p>
          </p:txBody>
        </p:sp>
        <p:sp>
          <p:nvSpPr>
            <p:cNvPr id="18" name="Freeform 5"/>
            <p:cNvSpPr>
              <a:spLocks/>
            </p:cNvSpPr>
            <p:nvPr/>
          </p:nvSpPr>
          <p:spPr bwMode="blackWhite">
            <a:xfrm>
              <a:off x="1176"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00B0F0"/>
            </a:solidFill>
            <a:ln w="9525">
              <a:solidFill>
                <a:srgbClr val="00B0F0"/>
              </a:solidFill>
              <a:round/>
              <a:headEnd/>
              <a:tailEnd/>
            </a:ln>
          </p:spPr>
          <p:txBody>
            <a:bodyPr/>
            <a:lstStyle/>
            <a:p>
              <a:endParaRPr lang="en-US">
                <a:solidFill>
                  <a:prstClr val="white"/>
                </a:solidFill>
              </a:endParaRPr>
            </a:p>
          </p:txBody>
        </p:sp>
        <p:sp>
          <p:nvSpPr>
            <p:cNvPr id="19" name="Rectangle 6"/>
            <p:cNvSpPr>
              <a:spLocks noChangeArrowheads="1"/>
            </p:cNvSpPr>
            <p:nvPr/>
          </p:nvSpPr>
          <p:spPr bwMode="blackWhite">
            <a:xfrm>
              <a:off x="1473" y="1032"/>
              <a:ext cx="484" cy="180"/>
            </a:xfrm>
            <a:prstGeom prst="rect">
              <a:avLst/>
            </a:prstGeom>
            <a:noFill/>
            <a:ln w="9525">
              <a:noFill/>
              <a:miter lim="800000"/>
              <a:headEnd/>
              <a:tailEnd/>
            </a:ln>
          </p:spPr>
          <p:txBody>
            <a:bodyPr wrap="square" lIns="0" tIns="0" rIns="0" bIns="0">
              <a:spAutoFit/>
            </a:bodyPr>
            <a:lstStyle/>
            <a:p>
              <a:r>
                <a:rPr lang="en-US" sz="2000" b="1" dirty="0">
                  <a:solidFill>
                    <a:prstClr val="white"/>
                  </a:solidFill>
                  <a:latin typeface="Arial" charset="0"/>
                </a:rPr>
                <a:t>Do</a:t>
              </a:r>
            </a:p>
          </p:txBody>
        </p:sp>
        <p:sp>
          <p:nvSpPr>
            <p:cNvPr id="20" name="Freeform 7"/>
            <p:cNvSpPr>
              <a:spLocks/>
            </p:cNvSpPr>
            <p:nvPr/>
          </p:nvSpPr>
          <p:spPr bwMode="blackWhite">
            <a:xfrm>
              <a:off x="2358"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0070C0"/>
            </a:solidFill>
            <a:ln w="9525">
              <a:noFill/>
              <a:round/>
              <a:headEnd/>
              <a:tailEnd/>
            </a:ln>
          </p:spPr>
          <p:txBody>
            <a:bodyPr/>
            <a:lstStyle/>
            <a:p>
              <a:endParaRPr lang="en-US">
                <a:solidFill>
                  <a:prstClr val="white"/>
                </a:solidFill>
              </a:endParaRPr>
            </a:p>
          </p:txBody>
        </p:sp>
        <p:sp>
          <p:nvSpPr>
            <p:cNvPr id="21" name="Rectangle 8"/>
            <p:cNvSpPr>
              <a:spLocks noChangeArrowheads="1"/>
            </p:cNvSpPr>
            <p:nvPr/>
          </p:nvSpPr>
          <p:spPr bwMode="blackWhite">
            <a:xfrm>
              <a:off x="2655" y="1032"/>
              <a:ext cx="490" cy="180"/>
            </a:xfrm>
            <a:prstGeom prst="rect">
              <a:avLst/>
            </a:prstGeom>
            <a:noFill/>
            <a:ln w="9525">
              <a:noFill/>
              <a:miter lim="800000"/>
              <a:headEnd/>
              <a:tailEnd/>
            </a:ln>
          </p:spPr>
          <p:txBody>
            <a:bodyPr wrap="none" lIns="0" tIns="0" rIns="0" bIns="0">
              <a:spAutoFit/>
            </a:bodyPr>
            <a:lstStyle/>
            <a:p>
              <a:r>
                <a:rPr lang="en-US" sz="2000" b="1" dirty="0">
                  <a:solidFill>
                    <a:prstClr val="white"/>
                  </a:solidFill>
                  <a:latin typeface="Arial" charset="0"/>
                </a:rPr>
                <a:t>Study</a:t>
              </a:r>
            </a:p>
          </p:txBody>
        </p:sp>
        <p:sp>
          <p:nvSpPr>
            <p:cNvPr id="22" name="Freeform 9"/>
            <p:cNvSpPr>
              <a:spLocks/>
            </p:cNvSpPr>
            <p:nvPr/>
          </p:nvSpPr>
          <p:spPr bwMode="blackWhite">
            <a:xfrm>
              <a:off x="3506"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00B0F0"/>
            </a:solidFill>
            <a:ln w="9525">
              <a:noFill/>
              <a:round/>
              <a:headEnd/>
              <a:tailEnd/>
            </a:ln>
          </p:spPr>
          <p:txBody>
            <a:bodyPr/>
            <a:lstStyle/>
            <a:p>
              <a:endParaRPr lang="en-US">
                <a:solidFill>
                  <a:prstClr val="white"/>
                </a:solidFill>
              </a:endParaRPr>
            </a:p>
          </p:txBody>
        </p:sp>
        <p:sp>
          <p:nvSpPr>
            <p:cNvPr id="23" name="Rectangle 10"/>
            <p:cNvSpPr>
              <a:spLocks noChangeArrowheads="1"/>
            </p:cNvSpPr>
            <p:nvPr/>
          </p:nvSpPr>
          <p:spPr bwMode="blackWhite">
            <a:xfrm>
              <a:off x="3795" y="1032"/>
              <a:ext cx="284" cy="180"/>
            </a:xfrm>
            <a:prstGeom prst="rect">
              <a:avLst/>
            </a:prstGeom>
            <a:noFill/>
            <a:ln w="9525">
              <a:noFill/>
              <a:miter lim="800000"/>
              <a:headEnd/>
              <a:tailEnd/>
            </a:ln>
          </p:spPr>
          <p:txBody>
            <a:bodyPr wrap="none" lIns="0" tIns="0" rIns="0" bIns="0">
              <a:spAutoFit/>
            </a:bodyPr>
            <a:lstStyle/>
            <a:p>
              <a:r>
                <a:rPr lang="en-US" sz="2000" b="1" dirty="0">
                  <a:solidFill>
                    <a:prstClr val="white"/>
                  </a:solidFill>
                  <a:latin typeface="Arial" charset="0"/>
                </a:rPr>
                <a:t>Act</a:t>
              </a:r>
            </a:p>
          </p:txBody>
        </p:sp>
        <p:sp>
          <p:nvSpPr>
            <p:cNvPr id="24" name="Freeform 11"/>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rgbClr val="00B0F0"/>
            </a:solidFill>
            <a:ln w="9525">
              <a:noFill/>
              <a:round/>
              <a:headEnd/>
              <a:tailEnd/>
            </a:ln>
          </p:spPr>
          <p:txBody>
            <a:bodyPr/>
            <a:lstStyle/>
            <a:p>
              <a:endParaRPr lang="en-US">
                <a:solidFill>
                  <a:prstClr val="white"/>
                </a:solidFill>
              </a:endParaRPr>
            </a:p>
          </p:txBody>
        </p:sp>
      </p:grpSp>
      <p:sp>
        <p:nvSpPr>
          <p:cNvPr id="7" name="TextBox 6"/>
          <p:cNvSpPr txBox="1"/>
          <p:nvPr/>
        </p:nvSpPr>
        <p:spPr>
          <a:xfrm>
            <a:off x="8839201" y="844840"/>
            <a:ext cx="1119988" cy="369332"/>
          </a:xfrm>
          <a:prstGeom prst="rect">
            <a:avLst/>
          </a:prstGeom>
          <a:noFill/>
        </p:spPr>
        <p:txBody>
          <a:bodyPr wrap="square" rtlCol="0">
            <a:spAutoFit/>
          </a:bodyPr>
          <a:lstStyle/>
          <a:p>
            <a:r>
              <a:rPr lang="en-US" b="1" dirty="0">
                <a:solidFill>
                  <a:prstClr val="white"/>
                </a:solidFill>
              </a:rPr>
              <a:t>Control</a:t>
            </a:r>
          </a:p>
        </p:txBody>
      </p:sp>
      <p:pic>
        <p:nvPicPr>
          <p:cNvPr id="4"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063750" y="1842448"/>
            <a:ext cx="3895772" cy="4012442"/>
          </a:xfrm>
          <a:prstGeom prst="rect">
            <a:avLst/>
          </a:prstGeom>
        </p:spPr>
      </p:pic>
      <p:sp>
        <p:nvSpPr>
          <p:cNvPr id="3" name="Up Arrow 2"/>
          <p:cNvSpPr/>
          <p:nvPr/>
        </p:nvSpPr>
        <p:spPr>
          <a:xfrm>
            <a:off x="3707772" y="3330054"/>
            <a:ext cx="235849" cy="696036"/>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21040" y="4090775"/>
            <a:ext cx="1003983" cy="369332"/>
          </a:xfrm>
          <a:prstGeom prst="rect">
            <a:avLst/>
          </a:prstGeom>
          <a:noFill/>
        </p:spPr>
        <p:txBody>
          <a:bodyPr wrap="square" rtlCol="0">
            <a:spAutoFit/>
          </a:bodyPr>
          <a:lstStyle/>
          <a:p>
            <a:r>
              <a:rPr lang="en-US" dirty="0">
                <a:solidFill>
                  <a:schemeClr val="bg1"/>
                </a:solidFill>
              </a:rPr>
              <a:t>PDSA 1</a:t>
            </a:r>
          </a:p>
        </p:txBody>
      </p:sp>
      <p:sp>
        <p:nvSpPr>
          <p:cNvPr id="25" name="Rectangular Callout 24">
            <a:extLst>
              <a:ext uri="{FF2B5EF4-FFF2-40B4-BE49-F238E27FC236}">
                <a16:creationId xmlns:a16="http://schemas.microsoft.com/office/drawing/2014/main" id="{2F3D3C5F-1B57-6C4F-8F8B-C0A434781EA9}"/>
              </a:ext>
            </a:extLst>
          </p:cNvPr>
          <p:cNvSpPr/>
          <p:nvPr/>
        </p:nvSpPr>
        <p:spPr>
          <a:xfrm>
            <a:off x="3853009" y="1214173"/>
            <a:ext cx="2644346" cy="1271631"/>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How many cycles of the one PDSA (EAC Form) would you carry out?</a:t>
            </a:r>
          </a:p>
        </p:txBody>
      </p:sp>
      <p:sp>
        <p:nvSpPr>
          <p:cNvPr id="26" name="Rectangular Callout 25">
            <a:extLst>
              <a:ext uri="{FF2B5EF4-FFF2-40B4-BE49-F238E27FC236}">
                <a16:creationId xmlns:a16="http://schemas.microsoft.com/office/drawing/2014/main" id="{BF4DF740-D822-7446-857A-7FC8471EA9D5}"/>
              </a:ext>
            </a:extLst>
          </p:cNvPr>
          <p:cNvSpPr/>
          <p:nvPr/>
        </p:nvSpPr>
        <p:spPr>
          <a:xfrm>
            <a:off x="6328986" y="3090839"/>
            <a:ext cx="2644346" cy="2369205"/>
          </a:xfrm>
          <a:prstGeom prst="wedgeRectCallout">
            <a:avLst>
              <a:gd name="adj1" fmla="val -21768"/>
              <a:gd name="adj2" fmla="val 7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What about </a:t>
            </a:r>
            <a:r>
              <a:rPr lang="en-US" u="sng" dirty="0">
                <a:solidFill>
                  <a:srgbClr val="FF0000"/>
                </a:solidFill>
              </a:rPr>
              <a:t>concurrent PDSAs? </a:t>
            </a:r>
          </a:p>
          <a:p>
            <a:pPr algn="ctr"/>
            <a:r>
              <a:rPr lang="en-US" dirty="0">
                <a:solidFill>
                  <a:srgbClr val="FF0000"/>
                </a:solidFill>
              </a:rPr>
              <a:t>A PDSA around notifying patients? </a:t>
            </a:r>
          </a:p>
          <a:p>
            <a:pPr algn="ctr"/>
            <a:r>
              <a:rPr lang="en-US" dirty="0">
                <a:solidFill>
                  <a:srgbClr val="FF0000"/>
                </a:solidFill>
              </a:rPr>
              <a:t>A PDSA around process changes for documentation?</a:t>
            </a:r>
          </a:p>
        </p:txBody>
      </p:sp>
    </p:spTree>
    <p:extLst>
      <p:ext uri="{BB962C8B-B14F-4D97-AF65-F5344CB8AC3E}">
        <p14:creationId xmlns:p14="http://schemas.microsoft.com/office/powerpoint/2010/main" val="14268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the Big Picture</a:t>
            </a:r>
          </a:p>
        </p:txBody>
      </p:sp>
      <p:sp>
        <p:nvSpPr>
          <p:cNvPr id="3" name="Subtitle 2"/>
          <p:cNvSpPr>
            <a:spLocks noGrp="1"/>
          </p:cNvSpPr>
          <p:nvPr>
            <p:ph type="body" idx="1"/>
          </p:nvPr>
        </p:nvSpPr>
        <p:spPr/>
        <p:txBody>
          <a:bodyPr/>
          <a:lstStyle/>
          <a:p>
            <a:r>
              <a:rPr lang="en-US" dirty="0"/>
              <a:t>How to assess patient care in a clinic site</a:t>
            </a:r>
          </a:p>
        </p:txBody>
      </p:sp>
    </p:spTree>
    <p:extLst>
      <p:ext uri="{BB962C8B-B14F-4D97-AF65-F5344CB8AC3E}">
        <p14:creationId xmlns:p14="http://schemas.microsoft.com/office/powerpoint/2010/main" val="154638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flipH="1">
            <a:off x="6194152" y="2587408"/>
            <a:ext cx="119343" cy="12342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1" y="609601"/>
            <a:ext cx="10693399" cy="1418670"/>
          </a:xfrm>
        </p:spPr>
        <p:txBody>
          <a:bodyPr>
            <a:normAutofit/>
          </a:bodyPr>
          <a:lstStyle/>
          <a:p>
            <a:r>
              <a:rPr lang="en-US" dirty="0"/>
              <a:t>Story:</a:t>
            </a:r>
            <a:r>
              <a:rPr lang="en-US" sz="4400" dirty="0"/>
              <a:t> Patient B ”Falls through the Cracks”</a:t>
            </a:r>
            <a:br>
              <a:rPr lang="en-US" sz="4400" dirty="0"/>
            </a:br>
            <a:endParaRPr lang="en-US" dirty="0"/>
          </a:p>
        </p:txBody>
      </p:sp>
      <p:graphicFrame>
        <p:nvGraphicFramePr>
          <p:cNvPr id="4" name="Content Placeholder 3"/>
          <p:cNvGraphicFramePr>
            <a:graphicFrameLocks noGrp="1"/>
          </p:cNvGraphicFramePr>
          <p:nvPr>
            <p:ph idx="1"/>
            <p:extLst/>
          </p:nvPr>
        </p:nvGraphicFramePr>
        <p:xfrm>
          <a:off x="266700" y="1825625"/>
          <a:ext cx="1169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00458" y="3441700"/>
            <a:ext cx="683200" cy="307777"/>
          </a:xfrm>
          <a:prstGeom prst="rect">
            <a:avLst/>
          </a:prstGeom>
          <a:noFill/>
        </p:spPr>
        <p:txBody>
          <a:bodyPr wrap="none" rtlCol="0">
            <a:spAutoFit/>
          </a:bodyPr>
          <a:lstStyle/>
          <a:p>
            <a:r>
              <a:rPr lang="en-US" sz="1400" b="1" dirty="0">
                <a:solidFill>
                  <a:schemeClr val="bg1"/>
                </a:solidFill>
              </a:rPr>
              <a:t>3 MAR</a:t>
            </a:r>
          </a:p>
        </p:txBody>
      </p:sp>
      <p:sp>
        <p:nvSpPr>
          <p:cNvPr id="10" name="TextBox 9"/>
          <p:cNvSpPr txBox="1"/>
          <p:nvPr/>
        </p:nvSpPr>
        <p:spPr>
          <a:xfrm>
            <a:off x="1202813" y="4229100"/>
            <a:ext cx="1192955" cy="461665"/>
          </a:xfrm>
          <a:prstGeom prst="rect">
            <a:avLst/>
          </a:prstGeom>
          <a:noFill/>
        </p:spPr>
        <p:txBody>
          <a:bodyPr wrap="none" rtlCol="0">
            <a:spAutoFit/>
          </a:bodyPr>
          <a:lstStyle/>
          <a:p>
            <a:r>
              <a:rPr lang="en-US" sz="2400" b="1" dirty="0">
                <a:solidFill>
                  <a:schemeClr val="accent6"/>
                </a:solidFill>
              </a:rPr>
              <a:t>10 MAR</a:t>
            </a:r>
          </a:p>
        </p:txBody>
      </p:sp>
      <p:sp>
        <p:nvSpPr>
          <p:cNvPr id="11" name="TextBox 10"/>
          <p:cNvSpPr txBox="1"/>
          <p:nvPr/>
        </p:nvSpPr>
        <p:spPr>
          <a:xfrm>
            <a:off x="5034426" y="3431090"/>
            <a:ext cx="752001" cy="307777"/>
          </a:xfrm>
          <a:prstGeom prst="rect">
            <a:avLst/>
          </a:prstGeom>
          <a:noFill/>
        </p:spPr>
        <p:txBody>
          <a:bodyPr wrap="none" rtlCol="0">
            <a:spAutoFit/>
          </a:bodyPr>
          <a:lstStyle/>
          <a:p>
            <a:r>
              <a:rPr lang="en-US" sz="1400" b="1" dirty="0">
                <a:solidFill>
                  <a:schemeClr val="bg1"/>
                </a:solidFill>
              </a:rPr>
              <a:t>25 MAY</a:t>
            </a:r>
          </a:p>
        </p:txBody>
      </p:sp>
      <p:sp>
        <p:nvSpPr>
          <p:cNvPr id="12" name="TextBox 11"/>
          <p:cNvSpPr txBox="1"/>
          <p:nvPr/>
        </p:nvSpPr>
        <p:spPr>
          <a:xfrm>
            <a:off x="5786427" y="3441700"/>
            <a:ext cx="611065" cy="307777"/>
          </a:xfrm>
          <a:prstGeom prst="rect">
            <a:avLst/>
          </a:prstGeom>
          <a:noFill/>
        </p:spPr>
        <p:txBody>
          <a:bodyPr wrap="none" rtlCol="0">
            <a:spAutoFit/>
          </a:bodyPr>
          <a:lstStyle/>
          <a:p>
            <a:r>
              <a:rPr lang="en-US" sz="1400" b="1" dirty="0">
                <a:solidFill>
                  <a:schemeClr val="bg1"/>
                </a:solidFill>
              </a:rPr>
              <a:t>3 JUN</a:t>
            </a:r>
          </a:p>
        </p:txBody>
      </p:sp>
      <p:sp>
        <p:nvSpPr>
          <p:cNvPr id="13" name="TextBox 12"/>
          <p:cNvSpPr txBox="1"/>
          <p:nvPr/>
        </p:nvSpPr>
        <p:spPr>
          <a:xfrm>
            <a:off x="6355505" y="4229100"/>
            <a:ext cx="914033" cy="461665"/>
          </a:xfrm>
          <a:prstGeom prst="rect">
            <a:avLst/>
          </a:prstGeom>
          <a:noFill/>
        </p:spPr>
        <p:txBody>
          <a:bodyPr wrap="none" rtlCol="0">
            <a:spAutoFit/>
          </a:bodyPr>
          <a:lstStyle/>
          <a:p>
            <a:r>
              <a:rPr lang="en-US" sz="2400" b="1" dirty="0">
                <a:solidFill>
                  <a:schemeClr val="accent6"/>
                </a:solidFill>
              </a:rPr>
              <a:t>9 JUN</a:t>
            </a:r>
          </a:p>
        </p:txBody>
      </p:sp>
      <p:sp>
        <p:nvSpPr>
          <p:cNvPr id="14" name="TextBox 13"/>
          <p:cNvSpPr txBox="1"/>
          <p:nvPr/>
        </p:nvSpPr>
        <p:spPr>
          <a:xfrm>
            <a:off x="7902226" y="3441700"/>
            <a:ext cx="567784" cy="307777"/>
          </a:xfrm>
          <a:prstGeom prst="rect">
            <a:avLst/>
          </a:prstGeom>
          <a:noFill/>
        </p:spPr>
        <p:txBody>
          <a:bodyPr wrap="none" rtlCol="0">
            <a:spAutoFit/>
          </a:bodyPr>
          <a:lstStyle/>
          <a:p>
            <a:r>
              <a:rPr lang="en-US" sz="1400" b="1" dirty="0">
                <a:solidFill>
                  <a:schemeClr val="bg1"/>
                </a:solidFill>
              </a:rPr>
              <a:t>7 JUL</a:t>
            </a:r>
          </a:p>
        </p:txBody>
      </p:sp>
      <p:sp>
        <p:nvSpPr>
          <p:cNvPr id="15" name="TextBox 14"/>
          <p:cNvSpPr txBox="1"/>
          <p:nvPr/>
        </p:nvSpPr>
        <p:spPr>
          <a:xfrm>
            <a:off x="9623428" y="3441700"/>
            <a:ext cx="764568" cy="307777"/>
          </a:xfrm>
          <a:prstGeom prst="rect">
            <a:avLst/>
          </a:prstGeom>
          <a:noFill/>
        </p:spPr>
        <p:txBody>
          <a:bodyPr wrap="none" rtlCol="0">
            <a:spAutoFit/>
          </a:bodyPr>
          <a:lstStyle/>
          <a:p>
            <a:r>
              <a:rPr lang="en-US" sz="1400" b="1" dirty="0">
                <a:solidFill>
                  <a:schemeClr val="bg1"/>
                </a:solidFill>
              </a:rPr>
              <a:t>29 SEPT</a:t>
            </a:r>
          </a:p>
        </p:txBody>
      </p:sp>
      <p:sp>
        <p:nvSpPr>
          <p:cNvPr id="17" name="TextBox 16"/>
          <p:cNvSpPr txBox="1"/>
          <p:nvPr/>
        </p:nvSpPr>
        <p:spPr>
          <a:xfrm>
            <a:off x="1001871" y="4776282"/>
            <a:ext cx="1715534" cy="461665"/>
          </a:xfrm>
          <a:prstGeom prst="rect">
            <a:avLst/>
          </a:prstGeom>
          <a:noFill/>
        </p:spPr>
        <p:txBody>
          <a:bodyPr wrap="none" rtlCol="0">
            <a:spAutoFit/>
          </a:bodyPr>
          <a:lstStyle/>
          <a:p>
            <a:r>
              <a:rPr lang="en-US" sz="2400" b="1" dirty="0">
                <a:solidFill>
                  <a:schemeClr val="accent6"/>
                </a:solidFill>
              </a:rPr>
              <a:t>VL = 61, 800</a:t>
            </a:r>
          </a:p>
        </p:txBody>
      </p:sp>
      <p:sp>
        <p:nvSpPr>
          <p:cNvPr id="18" name="TextBox 17"/>
          <p:cNvSpPr txBox="1"/>
          <p:nvPr/>
        </p:nvSpPr>
        <p:spPr>
          <a:xfrm>
            <a:off x="5786427" y="4747052"/>
            <a:ext cx="2792688" cy="461665"/>
          </a:xfrm>
          <a:prstGeom prst="rect">
            <a:avLst/>
          </a:prstGeom>
          <a:noFill/>
        </p:spPr>
        <p:txBody>
          <a:bodyPr wrap="none" rtlCol="0">
            <a:spAutoFit/>
          </a:bodyPr>
          <a:lstStyle/>
          <a:p>
            <a:r>
              <a:rPr lang="en-US" sz="2400" b="1" dirty="0">
                <a:solidFill>
                  <a:schemeClr val="accent6"/>
                </a:solidFill>
              </a:rPr>
              <a:t>ID as </a:t>
            </a:r>
            <a:r>
              <a:rPr lang="en-US" sz="2400" b="1">
                <a:solidFill>
                  <a:schemeClr val="accent6"/>
                </a:solidFill>
              </a:rPr>
              <a:t>High Viral Load</a:t>
            </a:r>
            <a:endParaRPr lang="en-US" sz="2400" b="1" dirty="0">
              <a:solidFill>
                <a:schemeClr val="accent6"/>
              </a:solidFill>
            </a:endParaRPr>
          </a:p>
        </p:txBody>
      </p:sp>
      <p:sp>
        <p:nvSpPr>
          <p:cNvPr id="19" name="TextBox 18"/>
          <p:cNvSpPr txBox="1"/>
          <p:nvPr/>
        </p:nvSpPr>
        <p:spPr>
          <a:xfrm>
            <a:off x="3733800" y="6083300"/>
            <a:ext cx="184731" cy="369332"/>
          </a:xfrm>
          <a:prstGeom prst="rect">
            <a:avLst/>
          </a:prstGeom>
          <a:noFill/>
        </p:spPr>
        <p:txBody>
          <a:bodyPr wrap="none" rtlCol="0">
            <a:spAutoFit/>
          </a:bodyPr>
          <a:lstStyle/>
          <a:p>
            <a:endParaRPr lang="en-US" dirty="0"/>
          </a:p>
        </p:txBody>
      </p:sp>
      <p:sp>
        <p:nvSpPr>
          <p:cNvPr id="21" name="Left-Right Arrow 20"/>
          <p:cNvSpPr/>
          <p:nvPr/>
        </p:nvSpPr>
        <p:spPr>
          <a:xfrm>
            <a:off x="1674257" y="5323465"/>
            <a:ext cx="5245095" cy="7746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 Months to Identify HVL</a:t>
            </a:r>
          </a:p>
        </p:txBody>
      </p:sp>
      <p:sp>
        <p:nvSpPr>
          <p:cNvPr id="27" name="TextBox 26"/>
          <p:cNvSpPr txBox="1"/>
          <p:nvPr/>
        </p:nvSpPr>
        <p:spPr>
          <a:xfrm>
            <a:off x="1288639" y="3441700"/>
            <a:ext cx="774571" cy="307777"/>
          </a:xfrm>
          <a:prstGeom prst="rect">
            <a:avLst/>
          </a:prstGeom>
          <a:noFill/>
        </p:spPr>
        <p:txBody>
          <a:bodyPr wrap="none" rtlCol="0">
            <a:spAutoFit/>
          </a:bodyPr>
          <a:lstStyle/>
          <a:p>
            <a:r>
              <a:rPr lang="en-US" sz="1400" b="1" dirty="0">
                <a:solidFill>
                  <a:schemeClr val="bg1"/>
                </a:solidFill>
              </a:rPr>
              <a:t>10 MAR</a:t>
            </a:r>
          </a:p>
        </p:txBody>
      </p:sp>
      <p:sp>
        <p:nvSpPr>
          <p:cNvPr id="29" name="TextBox 28"/>
          <p:cNvSpPr txBox="1"/>
          <p:nvPr/>
        </p:nvSpPr>
        <p:spPr>
          <a:xfrm>
            <a:off x="6374392" y="3431091"/>
            <a:ext cx="611065" cy="307777"/>
          </a:xfrm>
          <a:prstGeom prst="rect">
            <a:avLst/>
          </a:prstGeom>
          <a:noFill/>
        </p:spPr>
        <p:txBody>
          <a:bodyPr wrap="none" rtlCol="0">
            <a:spAutoFit/>
          </a:bodyPr>
          <a:lstStyle/>
          <a:p>
            <a:r>
              <a:rPr lang="en-US" sz="1400" b="1" dirty="0">
                <a:solidFill>
                  <a:schemeClr val="bg1"/>
                </a:solidFill>
              </a:rPr>
              <a:t>9 JUN</a:t>
            </a:r>
          </a:p>
        </p:txBody>
      </p:sp>
      <p:sp>
        <p:nvSpPr>
          <p:cNvPr id="3" name="TextBox 2"/>
          <p:cNvSpPr txBox="1"/>
          <p:nvPr/>
        </p:nvSpPr>
        <p:spPr>
          <a:xfrm>
            <a:off x="2979979" y="3303200"/>
            <a:ext cx="1018227" cy="584775"/>
          </a:xfrm>
          <a:prstGeom prst="rect">
            <a:avLst/>
          </a:prstGeom>
          <a:noFill/>
        </p:spPr>
        <p:txBody>
          <a:bodyPr wrap="none" rtlCol="0">
            <a:spAutoFit/>
          </a:bodyPr>
          <a:lstStyle/>
          <a:p>
            <a:r>
              <a:rPr lang="en-US" sz="3200" b="1" dirty="0">
                <a:solidFill>
                  <a:schemeClr val="accent6"/>
                </a:solidFill>
              </a:rPr>
              <a:t>2016</a:t>
            </a:r>
          </a:p>
        </p:txBody>
      </p:sp>
    </p:spTree>
    <p:extLst>
      <p:ext uri="{BB962C8B-B14F-4D97-AF65-F5344CB8AC3E}">
        <p14:creationId xmlns:p14="http://schemas.microsoft.com/office/powerpoint/2010/main" val="88474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693399" cy="1418670"/>
          </a:xfrm>
        </p:spPr>
        <p:txBody>
          <a:bodyPr>
            <a:normAutofit/>
          </a:bodyPr>
          <a:lstStyle/>
          <a:p>
            <a:r>
              <a:rPr lang="en-US" dirty="0"/>
              <a:t>Story: </a:t>
            </a:r>
            <a:r>
              <a:rPr lang="en-US" sz="4400" dirty="0"/>
              <a:t>Patient  A ”Falls through the Cracks”</a:t>
            </a:r>
            <a:br>
              <a:rPr lang="en-US" sz="4400" dirty="0"/>
            </a:br>
            <a:endParaRPr lang="en-US" dirty="0"/>
          </a:p>
        </p:txBody>
      </p:sp>
      <p:graphicFrame>
        <p:nvGraphicFramePr>
          <p:cNvPr id="4" name="Content Placeholder 3"/>
          <p:cNvGraphicFramePr>
            <a:graphicFrameLocks noGrp="1"/>
          </p:cNvGraphicFramePr>
          <p:nvPr>
            <p:ph idx="1"/>
            <p:extLst/>
          </p:nvPr>
        </p:nvGraphicFramePr>
        <p:xfrm>
          <a:off x="266700" y="1851660"/>
          <a:ext cx="11696700" cy="4325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00458" y="3441700"/>
            <a:ext cx="774571" cy="307777"/>
          </a:xfrm>
          <a:prstGeom prst="rect">
            <a:avLst/>
          </a:prstGeom>
          <a:noFill/>
        </p:spPr>
        <p:txBody>
          <a:bodyPr wrap="none" rtlCol="0">
            <a:spAutoFit/>
          </a:bodyPr>
          <a:lstStyle/>
          <a:p>
            <a:r>
              <a:rPr lang="en-US" sz="1400" b="1" dirty="0">
                <a:solidFill>
                  <a:schemeClr val="bg1"/>
                </a:solidFill>
              </a:rPr>
              <a:t>27 MAR</a:t>
            </a:r>
          </a:p>
        </p:txBody>
      </p:sp>
      <p:sp>
        <p:nvSpPr>
          <p:cNvPr id="10" name="TextBox 9"/>
          <p:cNvSpPr txBox="1"/>
          <p:nvPr/>
        </p:nvSpPr>
        <p:spPr>
          <a:xfrm>
            <a:off x="1202813" y="4229100"/>
            <a:ext cx="1690591" cy="461665"/>
          </a:xfrm>
          <a:prstGeom prst="rect">
            <a:avLst/>
          </a:prstGeom>
          <a:noFill/>
        </p:spPr>
        <p:txBody>
          <a:bodyPr wrap="none" rtlCol="0">
            <a:spAutoFit/>
          </a:bodyPr>
          <a:lstStyle/>
          <a:p>
            <a:r>
              <a:rPr lang="en-US" sz="2400" b="1" dirty="0">
                <a:solidFill>
                  <a:schemeClr val="accent6"/>
                </a:solidFill>
              </a:rPr>
              <a:t>7 MAY 2015</a:t>
            </a:r>
          </a:p>
        </p:txBody>
      </p:sp>
      <p:sp>
        <p:nvSpPr>
          <p:cNvPr id="11" name="TextBox 10"/>
          <p:cNvSpPr txBox="1"/>
          <p:nvPr/>
        </p:nvSpPr>
        <p:spPr>
          <a:xfrm>
            <a:off x="1949269" y="3442970"/>
            <a:ext cx="702436" cy="307777"/>
          </a:xfrm>
          <a:prstGeom prst="rect">
            <a:avLst/>
          </a:prstGeom>
          <a:noFill/>
        </p:spPr>
        <p:txBody>
          <a:bodyPr wrap="none" rtlCol="0">
            <a:spAutoFit/>
          </a:bodyPr>
          <a:lstStyle/>
          <a:p>
            <a:r>
              <a:rPr lang="en-US" sz="1400" b="1" dirty="0">
                <a:solidFill>
                  <a:schemeClr val="bg1"/>
                </a:solidFill>
              </a:rPr>
              <a:t>17 JUN</a:t>
            </a:r>
          </a:p>
        </p:txBody>
      </p:sp>
      <p:sp>
        <p:nvSpPr>
          <p:cNvPr id="12" name="TextBox 11"/>
          <p:cNvSpPr txBox="1"/>
          <p:nvPr/>
        </p:nvSpPr>
        <p:spPr>
          <a:xfrm>
            <a:off x="2724391" y="3431090"/>
            <a:ext cx="744243" cy="307777"/>
          </a:xfrm>
          <a:prstGeom prst="rect">
            <a:avLst/>
          </a:prstGeom>
          <a:noFill/>
        </p:spPr>
        <p:txBody>
          <a:bodyPr wrap="none" rtlCol="0">
            <a:spAutoFit/>
          </a:bodyPr>
          <a:lstStyle/>
          <a:p>
            <a:r>
              <a:rPr lang="en-US" sz="1400" b="1" dirty="0">
                <a:solidFill>
                  <a:schemeClr val="bg1"/>
                </a:solidFill>
              </a:rPr>
              <a:t>19 AUG</a:t>
            </a:r>
          </a:p>
        </p:txBody>
      </p:sp>
      <p:sp>
        <p:nvSpPr>
          <p:cNvPr id="13" name="TextBox 12"/>
          <p:cNvSpPr txBox="1"/>
          <p:nvPr/>
        </p:nvSpPr>
        <p:spPr>
          <a:xfrm>
            <a:off x="8141611" y="4174604"/>
            <a:ext cx="1604927" cy="461665"/>
          </a:xfrm>
          <a:prstGeom prst="rect">
            <a:avLst/>
          </a:prstGeom>
          <a:noFill/>
        </p:spPr>
        <p:txBody>
          <a:bodyPr wrap="none" rtlCol="0">
            <a:spAutoFit/>
          </a:bodyPr>
          <a:lstStyle/>
          <a:p>
            <a:r>
              <a:rPr lang="en-US" sz="2400" b="1" dirty="0">
                <a:solidFill>
                  <a:schemeClr val="accent6"/>
                </a:solidFill>
              </a:rPr>
              <a:t>5 JUN 2016</a:t>
            </a:r>
          </a:p>
        </p:txBody>
      </p:sp>
      <p:sp>
        <p:nvSpPr>
          <p:cNvPr id="14" name="TextBox 13"/>
          <p:cNvSpPr txBox="1"/>
          <p:nvPr/>
        </p:nvSpPr>
        <p:spPr>
          <a:xfrm>
            <a:off x="9055644" y="3466919"/>
            <a:ext cx="567784" cy="307777"/>
          </a:xfrm>
          <a:prstGeom prst="rect">
            <a:avLst/>
          </a:prstGeom>
          <a:noFill/>
        </p:spPr>
        <p:txBody>
          <a:bodyPr wrap="none" rtlCol="0">
            <a:spAutoFit/>
          </a:bodyPr>
          <a:lstStyle/>
          <a:p>
            <a:r>
              <a:rPr lang="en-US" sz="1400" b="1" dirty="0">
                <a:solidFill>
                  <a:schemeClr val="bg1"/>
                </a:solidFill>
              </a:rPr>
              <a:t>8 JUL</a:t>
            </a:r>
          </a:p>
        </p:txBody>
      </p:sp>
      <p:sp>
        <p:nvSpPr>
          <p:cNvPr id="15" name="TextBox 14"/>
          <p:cNvSpPr txBox="1"/>
          <p:nvPr/>
        </p:nvSpPr>
        <p:spPr>
          <a:xfrm>
            <a:off x="9964565" y="3455207"/>
            <a:ext cx="659155" cy="307777"/>
          </a:xfrm>
          <a:prstGeom prst="rect">
            <a:avLst/>
          </a:prstGeom>
          <a:noFill/>
        </p:spPr>
        <p:txBody>
          <a:bodyPr wrap="none" rtlCol="0">
            <a:spAutoFit/>
          </a:bodyPr>
          <a:lstStyle/>
          <a:p>
            <a:r>
              <a:rPr lang="en-US" sz="1400" b="1" dirty="0">
                <a:solidFill>
                  <a:schemeClr val="bg1"/>
                </a:solidFill>
              </a:rPr>
              <a:t>20 JUL</a:t>
            </a:r>
          </a:p>
        </p:txBody>
      </p:sp>
      <p:sp>
        <p:nvSpPr>
          <p:cNvPr id="17" name="TextBox 16"/>
          <p:cNvSpPr txBox="1"/>
          <p:nvPr/>
        </p:nvSpPr>
        <p:spPr>
          <a:xfrm>
            <a:off x="1001871" y="4776282"/>
            <a:ext cx="1646605" cy="461665"/>
          </a:xfrm>
          <a:prstGeom prst="rect">
            <a:avLst/>
          </a:prstGeom>
          <a:noFill/>
        </p:spPr>
        <p:txBody>
          <a:bodyPr wrap="none" rtlCol="0">
            <a:spAutoFit/>
          </a:bodyPr>
          <a:lstStyle/>
          <a:p>
            <a:r>
              <a:rPr lang="en-US" sz="2400" b="1" dirty="0">
                <a:solidFill>
                  <a:schemeClr val="accent6"/>
                </a:solidFill>
              </a:rPr>
              <a:t>VL = 31,970</a:t>
            </a:r>
          </a:p>
        </p:txBody>
      </p:sp>
      <p:sp>
        <p:nvSpPr>
          <p:cNvPr id="18" name="TextBox 17"/>
          <p:cNvSpPr txBox="1"/>
          <p:nvPr/>
        </p:nvSpPr>
        <p:spPr>
          <a:xfrm>
            <a:off x="7943192" y="4783585"/>
            <a:ext cx="2792688" cy="461665"/>
          </a:xfrm>
          <a:prstGeom prst="rect">
            <a:avLst/>
          </a:prstGeom>
          <a:noFill/>
        </p:spPr>
        <p:txBody>
          <a:bodyPr wrap="none" rtlCol="0">
            <a:spAutoFit/>
          </a:bodyPr>
          <a:lstStyle/>
          <a:p>
            <a:r>
              <a:rPr lang="en-US" sz="2400" b="1" dirty="0">
                <a:solidFill>
                  <a:schemeClr val="accent6"/>
                </a:solidFill>
              </a:rPr>
              <a:t>ID as </a:t>
            </a:r>
            <a:r>
              <a:rPr lang="en-US" sz="2400" b="1">
                <a:solidFill>
                  <a:schemeClr val="accent6"/>
                </a:solidFill>
              </a:rPr>
              <a:t>High Viral Load</a:t>
            </a:r>
            <a:endParaRPr lang="en-US" sz="2400" b="1" dirty="0">
              <a:solidFill>
                <a:schemeClr val="accent6"/>
              </a:solidFill>
            </a:endParaRPr>
          </a:p>
        </p:txBody>
      </p:sp>
      <p:sp>
        <p:nvSpPr>
          <p:cNvPr id="19" name="TextBox 18"/>
          <p:cNvSpPr txBox="1"/>
          <p:nvPr/>
        </p:nvSpPr>
        <p:spPr>
          <a:xfrm>
            <a:off x="3733800" y="6083300"/>
            <a:ext cx="184731" cy="369332"/>
          </a:xfrm>
          <a:prstGeom prst="rect">
            <a:avLst/>
          </a:prstGeom>
          <a:noFill/>
        </p:spPr>
        <p:txBody>
          <a:bodyPr wrap="none" rtlCol="0">
            <a:spAutoFit/>
          </a:bodyPr>
          <a:lstStyle/>
          <a:p>
            <a:endParaRPr lang="en-US" dirty="0"/>
          </a:p>
        </p:txBody>
      </p:sp>
      <p:sp>
        <p:nvSpPr>
          <p:cNvPr id="21" name="Left-Right Arrow 20"/>
          <p:cNvSpPr/>
          <p:nvPr/>
        </p:nvSpPr>
        <p:spPr>
          <a:xfrm>
            <a:off x="1699444" y="5323464"/>
            <a:ext cx="6909673" cy="7746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 Year to Identify High Viral Load</a:t>
            </a:r>
          </a:p>
        </p:txBody>
      </p:sp>
      <p:sp>
        <p:nvSpPr>
          <p:cNvPr id="27" name="TextBox 26"/>
          <p:cNvSpPr txBox="1"/>
          <p:nvPr/>
        </p:nvSpPr>
        <p:spPr>
          <a:xfrm>
            <a:off x="1288639" y="3441700"/>
            <a:ext cx="660630" cy="307777"/>
          </a:xfrm>
          <a:prstGeom prst="rect">
            <a:avLst/>
          </a:prstGeom>
          <a:noFill/>
        </p:spPr>
        <p:txBody>
          <a:bodyPr wrap="none" rtlCol="0">
            <a:spAutoFit/>
          </a:bodyPr>
          <a:lstStyle/>
          <a:p>
            <a:r>
              <a:rPr lang="en-US" sz="1400" b="1" dirty="0">
                <a:solidFill>
                  <a:schemeClr val="bg1"/>
                </a:solidFill>
              </a:rPr>
              <a:t>7 MAY</a:t>
            </a:r>
          </a:p>
        </p:txBody>
      </p:sp>
      <p:sp>
        <p:nvSpPr>
          <p:cNvPr id="29" name="TextBox 28"/>
          <p:cNvSpPr txBox="1"/>
          <p:nvPr/>
        </p:nvSpPr>
        <p:spPr>
          <a:xfrm>
            <a:off x="8238715" y="3466918"/>
            <a:ext cx="611065" cy="307777"/>
          </a:xfrm>
          <a:prstGeom prst="rect">
            <a:avLst/>
          </a:prstGeom>
          <a:noFill/>
        </p:spPr>
        <p:txBody>
          <a:bodyPr wrap="none" rtlCol="0">
            <a:spAutoFit/>
          </a:bodyPr>
          <a:lstStyle/>
          <a:p>
            <a:r>
              <a:rPr lang="en-US" sz="1400" b="1" dirty="0">
                <a:solidFill>
                  <a:schemeClr val="bg1"/>
                </a:solidFill>
              </a:rPr>
              <a:t>5 JUN</a:t>
            </a:r>
          </a:p>
        </p:txBody>
      </p:sp>
      <p:cxnSp>
        <p:nvCxnSpPr>
          <p:cNvPr id="5" name="Straight Connector 4"/>
          <p:cNvCxnSpPr>
            <a:endCxn id="27" idx="0"/>
          </p:cNvCxnSpPr>
          <p:nvPr/>
        </p:nvCxnSpPr>
        <p:spPr>
          <a:xfrm flipH="1">
            <a:off x="1618954" y="2537571"/>
            <a:ext cx="50876" cy="9041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198003" y="1939705"/>
            <a:ext cx="1372432" cy="11363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cxnSp>
        <p:nvCxnSpPr>
          <p:cNvPr id="8" name="Straight Connector 7"/>
          <p:cNvCxnSpPr/>
          <p:nvPr/>
        </p:nvCxnSpPr>
        <p:spPr>
          <a:xfrm flipH="1">
            <a:off x="2330460" y="3076083"/>
            <a:ext cx="386945" cy="355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03927" y="3076083"/>
            <a:ext cx="326195" cy="355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339536" y="2784814"/>
            <a:ext cx="0" cy="6568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81010" y="3113257"/>
            <a:ext cx="405496" cy="31783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180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2477386"/>
          </a:xfrm>
        </p:spPr>
        <p:txBody>
          <a:bodyPr>
            <a:noAutofit/>
          </a:bodyPr>
          <a:lstStyle/>
          <a:p>
            <a:r>
              <a:rPr lang="en-US" dirty="0"/>
              <a:t>Trace the patient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1679" y="987425"/>
            <a:ext cx="3655218" cy="4873625"/>
          </a:xfrm>
        </p:spPr>
      </p:pic>
      <p:sp>
        <p:nvSpPr>
          <p:cNvPr id="4" name="Text Placeholder 3"/>
          <p:cNvSpPr>
            <a:spLocks noGrp="1"/>
          </p:cNvSpPr>
          <p:nvPr>
            <p:ph type="body" sz="half" idx="2"/>
          </p:nvPr>
        </p:nvSpPr>
        <p:spPr>
          <a:xfrm>
            <a:off x="839788" y="3487478"/>
            <a:ext cx="3932237" cy="2381509"/>
          </a:xfrm>
        </p:spPr>
        <p:txBody>
          <a:bodyPr/>
          <a:lstStyle/>
          <a:p>
            <a:endParaRPr lang="en-US" dirty="0"/>
          </a:p>
        </p:txBody>
      </p:sp>
    </p:spTree>
    <p:extLst>
      <p:ext uri="{BB962C8B-B14F-4D97-AF65-F5344CB8AC3E}">
        <p14:creationId xmlns:p14="http://schemas.microsoft.com/office/powerpoint/2010/main" val="1655082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874455"/>
            <a:ext cx="3932237" cy="2017601"/>
          </a:xfrm>
        </p:spPr>
        <p:txBody>
          <a:bodyPr>
            <a:noAutofit/>
          </a:bodyPr>
          <a:lstStyle/>
          <a:p>
            <a:r>
              <a:rPr lang="en-US" dirty="0"/>
              <a:t>Viral Load recorded in patient’s chart, but no action taken for 2 visits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5" name="Text Placeholder 4"/>
          <p:cNvSpPr>
            <a:spLocks noGrp="1"/>
          </p:cNvSpPr>
          <p:nvPr>
            <p:ph type="body" sz="half" idx="2"/>
          </p:nvPr>
        </p:nvSpPr>
        <p:spPr>
          <a:xfrm>
            <a:off x="839788" y="3423684"/>
            <a:ext cx="3932237" cy="2445304"/>
          </a:xfrm>
        </p:spPr>
        <p:txBody>
          <a:bodyPr/>
          <a:lstStyle/>
          <a:p>
            <a:endParaRPr lang="en-US"/>
          </a:p>
        </p:txBody>
      </p:sp>
    </p:spTree>
    <p:extLst>
      <p:ext uri="{BB962C8B-B14F-4D97-AF65-F5344CB8AC3E}">
        <p14:creationId xmlns:p14="http://schemas.microsoft.com/office/powerpoint/2010/main" val="618150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Burst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5658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342745" cy="1600200"/>
          </a:xfrm>
        </p:spPr>
        <p:txBody>
          <a:bodyPr/>
          <a:lstStyle/>
          <a:p>
            <a:r>
              <a:rPr lang="en-US" b="1" dirty="0"/>
              <a:t>What is this project about?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a:xfrm>
            <a:off x="839788" y="2057400"/>
            <a:ext cx="3342745" cy="3811588"/>
          </a:xfrm>
        </p:spPr>
        <p:txBody>
          <a:bodyPr>
            <a:normAutofit/>
          </a:bodyPr>
          <a:lstStyle/>
          <a:p>
            <a:endParaRPr lang="en-US" sz="2800" dirty="0"/>
          </a:p>
          <a:p>
            <a:r>
              <a:rPr lang="en-US" sz="2800" dirty="0"/>
              <a:t>“Viral load suppression for patients”</a:t>
            </a:r>
          </a:p>
          <a:p>
            <a:r>
              <a:rPr lang="en-US" dirty="0"/>
              <a:t>Mapopa Kenneth Kapira, HDA </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049" y="3200399"/>
            <a:ext cx="2270522" cy="3027363"/>
          </a:xfrm>
          <a:prstGeom prst="rect">
            <a:avLst/>
          </a:prstGeom>
        </p:spPr>
      </p:pic>
    </p:spTree>
    <p:extLst>
      <p:ext uri="{BB962C8B-B14F-4D97-AF65-F5344CB8AC3E}">
        <p14:creationId xmlns:p14="http://schemas.microsoft.com/office/powerpoint/2010/main" val="2098884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41228" y="511461"/>
            <a:ext cx="8779433" cy="6059203"/>
            <a:chOff x="182327" y="498760"/>
            <a:chExt cx="8779433" cy="6059203"/>
          </a:xfrm>
        </p:grpSpPr>
        <p:cxnSp>
          <p:nvCxnSpPr>
            <p:cNvPr id="5" name="Straight Connector 4"/>
            <p:cNvCxnSpPr/>
            <p:nvPr/>
          </p:nvCxnSpPr>
          <p:spPr>
            <a:xfrm>
              <a:off x="8172400" y="4381500"/>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928490" y="4400550"/>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11777" y="4400550"/>
              <a:ext cx="0" cy="12239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75956" y="4401108"/>
              <a:ext cx="0" cy="12239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35796" y="4381500"/>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434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1829" y="1663700"/>
              <a:ext cx="14763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itle 1"/>
            <p:cNvSpPr txBox="1">
              <a:spLocks/>
            </p:cNvSpPr>
            <p:nvPr/>
          </p:nvSpPr>
          <p:spPr bwMode="auto">
            <a:xfrm>
              <a:off x="467544" y="498760"/>
              <a:ext cx="82296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ts val="3000"/>
                </a:lnSpc>
                <a:spcBef>
                  <a:spcPct val="0"/>
                </a:spcBef>
                <a:spcAft>
                  <a:spcPct val="0"/>
                </a:spcAft>
              </a:pPr>
              <a:r>
                <a:rPr lang="en-US" altLang="en-US" sz="3600" b="1" dirty="0">
                  <a:latin typeface="Myriad Web Pro"/>
                </a:rPr>
                <a:t>The Viral Load Cascade</a:t>
              </a:r>
            </a:p>
          </p:txBody>
        </p:sp>
        <p:sp>
          <p:nvSpPr>
            <p:cNvPr id="14346" name="TextBox 11"/>
            <p:cNvSpPr txBox="1">
              <a:spLocks noChangeArrowheads="1"/>
            </p:cNvSpPr>
            <p:nvPr/>
          </p:nvSpPr>
          <p:spPr bwMode="auto">
            <a:xfrm>
              <a:off x="762000" y="2460625"/>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39A6"/>
                </a:solidFill>
              </a:endParaRPr>
            </a:p>
          </p:txBody>
        </p:sp>
        <p:pic>
          <p:nvPicPr>
            <p:cNvPr id="14347"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42208" y="2868304"/>
              <a:ext cx="1417824" cy="134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7710" y="3104963"/>
              <a:ext cx="761561" cy="114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76362" y="2953761"/>
              <a:ext cx="1485398" cy="11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Users\mbarasa.KEMRICDC\AppData\Local\Microsoft\Windows\Temporary Internet Files\Content.Outlook\Q321MRDZ\VDBS2.JPG"/>
            <p:cNvPicPr/>
            <p:nvPr/>
          </p:nvPicPr>
          <p:blipFill rotWithShape="1">
            <a:blip r:embed="rId7" cstate="email">
              <a:extLst>
                <a:ext uri="{28A0092B-C50C-407E-A947-70E740481C1C}">
                  <a14:useLocalDpi xmlns:a14="http://schemas.microsoft.com/office/drawing/2010/main"/>
                </a:ext>
              </a:extLst>
            </a:blip>
            <a:srcRect/>
            <a:stretch/>
          </p:blipFill>
          <p:spPr bwMode="auto">
            <a:xfrm>
              <a:off x="2004356" y="3185460"/>
              <a:ext cx="1273807" cy="98198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351" name="Picture 1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06454" y="2543175"/>
              <a:ext cx="11795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Box 17"/>
            <p:cNvSpPr txBox="1">
              <a:spLocks noChangeArrowheads="1"/>
            </p:cNvSpPr>
            <p:nvPr/>
          </p:nvSpPr>
          <p:spPr bwMode="auto">
            <a:xfrm>
              <a:off x="3622228" y="5777624"/>
              <a:ext cx="109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t>Sample Transport</a:t>
              </a:r>
            </a:p>
          </p:txBody>
        </p:sp>
        <p:sp>
          <p:nvSpPr>
            <p:cNvPr id="14353" name="TextBox 18"/>
            <p:cNvSpPr txBox="1">
              <a:spLocks noChangeArrowheads="1"/>
            </p:cNvSpPr>
            <p:nvPr/>
          </p:nvSpPr>
          <p:spPr bwMode="auto">
            <a:xfrm>
              <a:off x="5170400" y="5726113"/>
              <a:ext cx="109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t>Laboratory Testing</a:t>
              </a:r>
            </a:p>
          </p:txBody>
        </p:sp>
        <p:sp>
          <p:nvSpPr>
            <p:cNvPr id="14354" name="TextBox 19"/>
            <p:cNvSpPr txBox="1">
              <a:spLocks noChangeArrowheads="1"/>
            </p:cNvSpPr>
            <p:nvPr/>
          </p:nvSpPr>
          <p:spPr bwMode="auto">
            <a:xfrm>
              <a:off x="6320495" y="5726113"/>
              <a:ext cx="12398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t>Result Reporting &amp; Interpretation by Clinician</a:t>
              </a:r>
            </a:p>
          </p:txBody>
        </p:sp>
        <p:sp>
          <p:nvSpPr>
            <p:cNvPr id="14355" name="TextBox 20"/>
            <p:cNvSpPr txBox="1">
              <a:spLocks noChangeArrowheads="1"/>
            </p:cNvSpPr>
            <p:nvPr/>
          </p:nvSpPr>
          <p:spPr bwMode="auto">
            <a:xfrm>
              <a:off x="7520880" y="5756275"/>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t>Patient Management</a:t>
              </a:r>
            </a:p>
          </p:txBody>
        </p:sp>
        <p:sp>
          <p:nvSpPr>
            <p:cNvPr id="14356" name="TextBox 21"/>
            <p:cNvSpPr txBox="1">
              <a:spLocks noChangeArrowheads="1"/>
            </p:cNvSpPr>
            <p:nvPr/>
          </p:nvSpPr>
          <p:spPr bwMode="auto">
            <a:xfrm>
              <a:off x="2182069" y="5726113"/>
              <a:ext cx="109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t>Specimen Collection &amp; Processing</a:t>
              </a:r>
            </a:p>
          </p:txBody>
        </p:sp>
        <p:cxnSp>
          <p:nvCxnSpPr>
            <p:cNvPr id="23" name="Straight Arrow Connector 22"/>
            <p:cNvCxnSpPr/>
            <p:nvPr/>
          </p:nvCxnSpPr>
          <p:spPr>
            <a:xfrm>
              <a:off x="282575" y="4994275"/>
              <a:ext cx="8480425" cy="38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4358" name="Picture 3" descr="C:\Users\WPD9\Pictures\whole blood.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38053" y="2132856"/>
              <a:ext cx="1273807" cy="98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2" descr="\\cdc.gov\private\M314\pdf4\Viral load scale up strategy\drone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00581" y="1866528"/>
              <a:ext cx="1306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327" y="2974826"/>
              <a:ext cx="1653369" cy="110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1079612" y="4401108"/>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1"/>
            <p:cNvSpPr txBox="1">
              <a:spLocks noChangeArrowheads="1"/>
            </p:cNvSpPr>
            <p:nvPr/>
          </p:nvSpPr>
          <p:spPr bwMode="auto">
            <a:xfrm>
              <a:off x="539552" y="5733256"/>
              <a:ext cx="1093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t>Demand Creation for Testing</a:t>
              </a:r>
            </a:p>
          </p:txBody>
        </p:sp>
      </p:grpSp>
    </p:spTree>
    <p:extLst>
      <p:ext uri="{BB962C8B-B14F-4D97-AF65-F5344CB8AC3E}">
        <p14:creationId xmlns:p14="http://schemas.microsoft.com/office/powerpoint/2010/main" val="581938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truly understand the outcome of our viral load cascade process?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9231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51" y="827789"/>
            <a:ext cx="4352365" cy="925326"/>
          </a:xfrm>
        </p:spPr>
        <p:txBody>
          <a:bodyPr>
            <a:normAutofit fontScale="90000"/>
          </a:bodyPr>
          <a:lstStyle/>
          <a:p>
            <a:r>
              <a:rPr lang="en-US" dirty="0"/>
              <a:t>Assessing our patient care</a:t>
            </a:r>
          </a:p>
        </p:txBody>
      </p:sp>
      <p:sp>
        <p:nvSpPr>
          <p:cNvPr id="3" name="Content Placeholder 2"/>
          <p:cNvSpPr>
            <a:spLocks noGrp="1"/>
          </p:cNvSpPr>
          <p:nvPr>
            <p:ph sz="half" idx="1"/>
          </p:nvPr>
        </p:nvSpPr>
        <p:spPr>
          <a:xfrm>
            <a:off x="343209" y="2874496"/>
            <a:ext cx="4845050" cy="4351338"/>
          </a:xfrm>
        </p:spPr>
        <p:txBody>
          <a:bodyPr/>
          <a:lstStyle/>
          <a:p>
            <a:r>
              <a:rPr lang="en-US" dirty="0"/>
              <a:t>Look at the evidence</a:t>
            </a:r>
          </a:p>
          <a:p>
            <a:r>
              <a:rPr lang="en-US" dirty="0"/>
              <a:t>Look at the care provided</a:t>
            </a:r>
          </a:p>
          <a:p>
            <a:r>
              <a:rPr lang="en-US" dirty="0"/>
              <a:t>Look at the care documented</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4602" y="827789"/>
            <a:ext cx="6515351" cy="4886512"/>
          </a:xfrm>
        </p:spPr>
      </p:pic>
    </p:spTree>
    <p:extLst>
      <p:ext uri="{BB962C8B-B14F-4D97-AF65-F5344CB8AC3E}">
        <p14:creationId xmlns:p14="http://schemas.microsoft.com/office/powerpoint/2010/main" val="3767264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65125"/>
            <a:ext cx="11265408" cy="1325563"/>
          </a:xfrm>
        </p:spPr>
        <p:txBody>
          <a:bodyPr>
            <a:normAutofit fontScale="90000"/>
          </a:bodyPr>
          <a:lstStyle/>
          <a:p>
            <a:r>
              <a:rPr lang="en-US" sz="5300" dirty="0"/>
              <a:t>Country Algorithm</a:t>
            </a:r>
            <a:r>
              <a:rPr lang="en-US" dirty="0"/>
              <a:t/>
            </a:r>
            <a:br>
              <a:rPr lang="en-US" dirty="0"/>
            </a:br>
            <a:r>
              <a:rPr lang="en-US" dirty="0"/>
              <a:t>Does the care provided follow the country algorithm?</a:t>
            </a:r>
          </a:p>
        </p:txBody>
      </p:sp>
      <p:pic>
        <p:nvPicPr>
          <p:cNvPr id="4" name="Content Placeholder 6"/>
          <p:cNvPicPr>
            <a:picLocks noGrp="1" noChangeAspect="1"/>
          </p:cNvPicPr>
          <p:nvPr>
            <p:ph idx="1"/>
          </p:nvPr>
        </p:nvPicPr>
        <p:blipFill>
          <a:blip r:embed="rId2"/>
          <a:stretch>
            <a:fillRect/>
          </a:stretch>
        </p:blipFill>
        <p:spPr>
          <a:xfrm>
            <a:off x="3127248" y="1825625"/>
            <a:ext cx="5632703" cy="4980024"/>
          </a:xfrm>
          <a:prstGeom prst="rect">
            <a:avLst/>
          </a:prstGeom>
        </p:spPr>
      </p:pic>
    </p:spTree>
    <p:extLst>
      <p:ext uri="{BB962C8B-B14F-4D97-AF65-F5344CB8AC3E}">
        <p14:creationId xmlns:p14="http://schemas.microsoft.com/office/powerpoint/2010/main" val="1308472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0825"/>
            <a:ext cx="10515600" cy="1325563"/>
          </a:xfrm>
        </p:spPr>
        <p:txBody>
          <a:bodyPr/>
          <a:lstStyle/>
          <a:p>
            <a:r>
              <a:rPr lang="en-US" dirty="0"/>
              <a:t>Viral </a:t>
            </a:r>
            <a:r>
              <a:rPr lang="en-US"/>
              <a:t>Load Results</a:t>
            </a:r>
            <a:br>
              <a:rPr lang="en-US"/>
            </a:br>
            <a:r>
              <a:rPr lang="en-US"/>
              <a:t>10 March 2016</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400" y="127000"/>
            <a:ext cx="5143500" cy="6502400"/>
          </a:xfrm>
          <a:prstGeom prst="rect">
            <a:avLst/>
          </a:prstGeom>
        </p:spPr>
      </p:pic>
      <p:sp>
        <p:nvSpPr>
          <p:cNvPr id="4" name="TextBox 3"/>
          <p:cNvSpPr txBox="1"/>
          <p:nvPr/>
        </p:nvSpPr>
        <p:spPr>
          <a:xfrm>
            <a:off x="7188200" y="3073400"/>
            <a:ext cx="1027845" cy="400110"/>
          </a:xfrm>
          <a:prstGeom prst="rect">
            <a:avLst/>
          </a:prstGeom>
          <a:noFill/>
        </p:spPr>
        <p:txBody>
          <a:bodyPr wrap="none" rtlCol="0">
            <a:spAutoFit/>
          </a:bodyPr>
          <a:lstStyle/>
          <a:p>
            <a:r>
              <a:rPr lang="en-US" sz="2000" b="1" dirty="0"/>
              <a:t>223,888</a:t>
            </a:r>
          </a:p>
        </p:txBody>
      </p:sp>
    </p:spTree>
    <p:extLst>
      <p:ext uri="{BB962C8B-B14F-4D97-AF65-F5344CB8AC3E}">
        <p14:creationId xmlns:p14="http://schemas.microsoft.com/office/powerpoint/2010/main" val="101238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934699" cy="1079500"/>
          </a:xfrm>
        </p:spPr>
        <p:txBody>
          <a:bodyPr>
            <a:normAutofit fontScale="90000"/>
          </a:bodyPr>
          <a:lstStyle/>
          <a:p>
            <a:r>
              <a:rPr lang="en-US" dirty="0"/>
              <a:t>Process Mapping </a:t>
            </a:r>
            <a:br>
              <a:rPr lang="en-US" dirty="0"/>
            </a:br>
            <a:r>
              <a:rPr lang="en-US" dirty="0"/>
              <a:t>in Classroom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3175" y="2009141"/>
            <a:ext cx="5801784" cy="435133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715" y="686824"/>
            <a:ext cx="2873194" cy="21542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959" y="2712200"/>
            <a:ext cx="4628706" cy="3471529"/>
          </a:xfrm>
          <a:prstGeom prst="rect">
            <a:avLst/>
          </a:prstGeom>
        </p:spPr>
      </p:pic>
    </p:spTree>
    <p:extLst>
      <p:ext uri="{BB962C8B-B14F-4D97-AF65-F5344CB8AC3E}">
        <p14:creationId xmlns:p14="http://schemas.microsoft.com/office/powerpoint/2010/main" val="32895004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5300" b="1" dirty="0"/>
              <a:t>Chart Review Template</a:t>
            </a:r>
            <a:r>
              <a:rPr lang="en-US" sz="5300" dirty="0"/>
              <a:t> </a:t>
            </a:r>
            <a:r>
              <a:rPr lang="en-US" dirty="0"/>
              <a:t/>
            </a:r>
            <a:br>
              <a:rPr lang="en-US" dirty="0"/>
            </a:br>
            <a:r>
              <a:rPr lang="en-US" sz="3600" dirty="0"/>
              <a:t>Viral Load Cascade </a:t>
            </a:r>
            <a:r>
              <a:rPr lang="mr-IN" sz="3600" dirty="0"/>
              <a:t>–</a:t>
            </a:r>
            <a:r>
              <a:rPr lang="en-US" sz="3600" dirty="0"/>
              <a:t> Result Reporting &amp; Patient Management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45105994"/>
              </p:ext>
            </p:extLst>
          </p:nvPr>
        </p:nvGraphicFramePr>
        <p:xfrm>
          <a:off x="800100" y="1690692"/>
          <a:ext cx="10591800" cy="4710107"/>
        </p:xfrm>
        <a:graphic>
          <a:graphicData uri="http://schemas.openxmlformats.org/drawingml/2006/table">
            <a:tbl>
              <a:tblPr firstRow="1" bandRow="1" bandCol="1">
                <a:tableStyleId>{5C22544A-7EE6-4342-B048-85BDC9FD1C3A}</a:tableStyleId>
              </a:tblPr>
              <a:tblGrid>
                <a:gridCol w="1137356">
                  <a:extLst>
                    <a:ext uri="{9D8B030D-6E8A-4147-A177-3AD203B41FA5}">
                      <a16:colId xmlns:a16="http://schemas.microsoft.com/office/drawing/2014/main" val="20000"/>
                    </a:ext>
                  </a:extLst>
                </a:gridCol>
                <a:gridCol w="1137356">
                  <a:extLst>
                    <a:ext uri="{9D8B030D-6E8A-4147-A177-3AD203B41FA5}">
                      <a16:colId xmlns:a16="http://schemas.microsoft.com/office/drawing/2014/main" val="20001"/>
                    </a:ext>
                  </a:extLst>
                </a:gridCol>
                <a:gridCol w="1137356">
                  <a:extLst>
                    <a:ext uri="{9D8B030D-6E8A-4147-A177-3AD203B41FA5}">
                      <a16:colId xmlns:a16="http://schemas.microsoft.com/office/drawing/2014/main" val="20002"/>
                    </a:ext>
                  </a:extLst>
                </a:gridCol>
                <a:gridCol w="1137356">
                  <a:extLst>
                    <a:ext uri="{9D8B030D-6E8A-4147-A177-3AD203B41FA5}">
                      <a16:colId xmlns:a16="http://schemas.microsoft.com/office/drawing/2014/main" val="20003"/>
                    </a:ext>
                  </a:extLst>
                </a:gridCol>
                <a:gridCol w="1137356">
                  <a:extLst>
                    <a:ext uri="{9D8B030D-6E8A-4147-A177-3AD203B41FA5}">
                      <a16:colId xmlns:a16="http://schemas.microsoft.com/office/drawing/2014/main" val="20004"/>
                    </a:ext>
                  </a:extLst>
                </a:gridCol>
                <a:gridCol w="1137356">
                  <a:extLst>
                    <a:ext uri="{9D8B030D-6E8A-4147-A177-3AD203B41FA5}">
                      <a16:colId xmlns:a16="http://schemas.microsoft.com/office/drawing/2014/main" val="20005"/>
                    </a:ext>
                  </a:extLst>
                </a:gridCol>
                <a:gridCol w="1137356">
                  <a:extLst>
                    <a:ext uri="{9D8B030D-6E8A-4147-A177-3AD203B41FA5}">
                      <a16:colId xmlns:a16="http://schemas.microsoft.com/office/drawing/2014/main" val="20006"/>
                    </a:ext>
                  </a:extLst>
                </a:gridCol>
                <a:gridCol w="1137356">
                  <a:extLst>
                    <a:ext uri="{9D8B030D-6E8A-4147-A177-3AD203B41FA5}">
                      <a16:colId xmlns:a16="http://schemas.microsoft.com/office/drawing/2014/main" val="20007"/>
                    </a:ext>
                  </a:extLst>
                </a:gridCol>
                <a:gridCol w="1492952">
                  <a:extLst>
                    <a:ext uri="{9D8B030D-6E8A-4147-A177-3AD203B41FA5}">
                      <a16:colId xmlns:a16="http://schemas.microsoft.com/office/drawing/2014/main" val="20008"/>
                    </a:ext>
                  </a:extLst>
                </a:gridCol>
              </a:tblGrid>
              <a:tr h="1472453">
                <a:tc>
                  <a:txBody>
                    <a:bodyPr/>
                    <a:lstStyle/>
                    <a:p>
                      <a:pPr algn="ctr"/>
                      <a:r>
                        <a:rPr lang="en-US" dirty="0"/>
                        <a:t>Patient #</a:t>
                      </a:r>
                    </a:p>
                  </a:txBody>
                  <a:tcPr/>
                </a:tc>
                <a:tc>
                  <a:txBody>
                    <a:bodyPr/>
                    <a:lstStyle/>
                    <a:p>
                      <a:pPr algn="ctr"/>
                      <a:r>
                        <a:rPr lang="en-US" dirty="0"/>
                        <a:t>VL  #1 Ordered / Drawn Date</a:t>
                      </a:r>
                    </a:p>
                  </a:txBody>
                  <a:tcPr/>
                </a:tc>
                <a:tc>
                  <a:txBody>
                    <a:bodyPr/>
                    <a:lstStyle/>
                    <a:p>
                      <a:pPr algn="ctr"/>
                      <a:r>
                        <a:rPr lang="en-US" dirty="0"/>
                        <a:t>Date VL Returned to Chart</a:t>
                      </a:r>
                    </a:p>
                  </a:txBody>
                  <a:tcPr/>
                </a:tc>
                <a:tc>
                  <a:txBody>
                    <a:bodyPr/>
                    <a:lstStyle/>
                    <a:p>
                      <a:pPr algn="ctr"/>
                      <a:r>
                        <a:rPr lang="en-US" dirty="0"/>
                        <a:t>Date VL Noted by Clinician / Action</a:t>
                      </a:r>
                    </a:p>
                  </a:txBody>
                  <a:tcPr/>
                </a:tc>
                <a:tc>
                  <a:txBody>
                    <a:bodyPr/>
                    <a:lstStyle/>
                    <a:p>
                      <a:pPr algn="ctr"/>
                      <a:r>
                        <a:rPr lang="en-US" dirty="0"/>
                        <a:t>IAC (or EAC)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IAC (or EAC) #2</a:t>
                      </a:r>
                    </a:p>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IAC (or EAC) #3</a:t>
                      </a:r>
                    </a:p>
                    <a:p>
                      <a:pPr algn="ctr"/>
                      <a:endParaRPr lang="en-US" dirty="0"/>
                    </a:p>
                  </a:txBody>
                  <a:tcPr/>
                </a:tc>
                <a:tc>
                  <a:txBody>
                    <a:bodyPr/>
                    <a:lstStyle/>
                    <a:p>
                      <a:pPr algn="ctr"/>
                      <a:r>
                        <a:rPr lang="en-US" dirty="0"/>
                        <a:t>VL #2</a:t>
                      </a:r>
                      <a:r>
                        <a:rPr lang="en-US" baseline="0" dirty="0"/>
                        <a:t> O</a:t>
                      </a:r>
                      <a:r>
                        <a:rPr lang="en-US" dirty="0"/>
                        <a:t>rdered / Drawn Date</a:t>
                      </a:r>
                    </a:p>
                  </a:txBody>
                  <a:tcPr/>
                </a:tc>
                <a:tc>
                  <a:txBody>
                    <a:bodyPr/>
                    <a:lstStyle/>
                    <a:p>
                      <a:pPr algn="ctr"/>
                      <a:r>
                        <a:rPr lang="en-US" dirty="0"/>
                        <a:t>Is VL Suppressed?? </a:t>
                      </a:r>
                    </a:p>
                    <a:p>
                      <a:pPr algn="ctr"/>
                      <a:r>
                        <a:rPr lang="en-US" dirty="0"/>
                        <a:t>/ Action</a:t>
                      </a:r>
                    </a:p>
                  </a:txBody>
                  <a:tcPr/>
                </a:tc>
                <a:extLst>
                  <a:ext uri="{0D108BD9-81ED-4DB2-BD59-A6C34878D82A}">
                    <a16:rowId xmlns:a16="http://schemas.microsoft.com/office/drawing/2014/main" val="10000"/>
                  </a:ext>
                </a:extLst>
              </a:tr>
              <a:tr h="53960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53960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53960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53960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53960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53960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23717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821"/>
            <a:ext cx="10515600" cy="1275007"/>
          </a:xfrm>
        </p:spPr>
        <p:txBody>
          <a:bodyPr>
            <a:normAutofit fontScale="90000"/>
          </a:bodyPr>
          <a:lstStyle/>
          <a:p>
            <a:r>
              <a:rPr lang="en-US" sz="5300" dirty="0"/>
              <a:t>Patient Tracing / Chart Review</a:t>
            </a:r>
            <a:r>
              <a:rPr lang="en-US" dirty="0"/>
              <a:t/>
            </a:r>
            <a:br>
              <a:rPr lang="en-US" dirty="0"/>
            </a:br>
            <a:r>
              <a:rPr lang="en-US" sz="3100" b="1" dirty="0">
                <a:solidFill>
                  <a:srgbClr val="FF0000"/>
                </a:solidFill>
              </a:rPr>
              <a:t>4/5 patients</a:t>
            </a:r>
            <a:r>
              <a:rPr lang="en-US" sz="3100" dirty="0">
                <a:solidFill>
                  <a:srgbClr val="FF0000"/>
                </a:solidFill>
              </a:rPr>
              <a:t> </a:t>
            </a:r>
            <a:r>
              <a:rPr lang="en-US" sz="3100" dirty="0"/>
              <a:t>did not have High VL follow up per country algorithm</a:t>
            </a:r>
            <a:endParaRPr lang="en-US" dirty="0"/>
          </a:p>
        </p:txBody>
      </p:sp>
      <p:graphicFrame>
        <p:nvGraphicFramePr>
          <p:cNvPr id="4" name="Content Placeholder 3"/>
          <p:cNvGraphicFramePr>
            <a:graphicFrameLocks noGrp="1"/>
          </p:cNvGraphicFramePr>
          <p:nvPr>
            <p:ph idx="1"/>
            <p:extLst/>
          </p:nvPr>
        </p:nvGraphicFramePr>
        <p:xfrm>
          <a:off x="838200" y="1658200"/>
          <a:ext cx="10515600" cy="4756767"/>
        </p:xfrm>
        <a:graphic>
          <a:graphicData uri="http://schemas.openxmlformats.org/drawingml/2006/table">
            <a:tbl>
              <a:tblPr firstRow="1" bandRow="1">
                <a:tableStyleId>{5C22544A-7EE6-4342-B048-85BDC9FD1C3A}</a:tableStyleId>
              </a:tblPr>
              <a:tblGrid>
                <a:gridCol w="1067873">
                  <a:extLst>
                    <a:ext uri="{9D8B030D-6E8A-4147-A177-3AD203B41FA5}">
                      <a16:colId xmlns:a16="http://schemas.microsoft.com/office/drawing/2014/main" val="20000"/>
                    </a:ext>
                  </a:extLst>
                </a:gridCol>
                <a:gridCol w="1764406">
                  <a:extLst>
                    <a:ext uri="{9D8B030D-6E8A-4147-A177-3AD203B41FA5}">
                      <a16:colId xmlns:a16="http://schemas.microsoft.com/office/drawing/2014/main" val="20001"/>
                    </a:ext>
                  </a:extLst>
                </a:gridCol>
                <a:gridCol w="2962141">
                  <a:extLst>
                    <a:ext uri="{9D8B030D-6E8A-4147-A177-3AD203B41FA5}">
                      <a16:colId xmlns:a16="http://schemas.microsoft.com/office/drawing/2014/main" val="20002"/>
                    </a:ext>
                  </a:extLst>
                </a:gridCol>
                <a:gridCol w="2618060">
                  <a:extLst>
                    <a:ext uri="{9D8B030D-6E8A-4147-A177-3AD203B41FA5}">
                      <a16:colId xmlns:a16="http://schemas.microsoft.com/office/drawing/2014/main" val="20003"/>
                    </a:ext>
                  </a:extLst>
                </a:gridCol>
                <a:gridCol w="2103120">
                  <a:extLst>
                    <a:ext uri="{9D8B030D-6E8A-4147-A177-3AD203B41FA5}">
                      <a16:colId xmlns:a16="http://schemas.microsoft.com/office/drawing/2014/main" val="20004"/>
                    </a:ext>
                  </a:extLst>
                </a:gridCol>
              </a:tblGrid>
              <a:tr h="1007727">
                <a:tc>
                  <a:txBody>
                    <a:bodyPr/>
                    <a:lstStyle/>
                    <a:p>
                      <a:pPr algn="ctr"/>
                      <a:endParaRPr lang="en-US" dirty="0"/>
                    </a:p>
                    <a:p>
                      <a:pPr algn="ctr"/>
                      <a:r>
                        <a:rPr lang="en-US" dirty="0"/>
                        <a:t>Patient</a:t>
                      </a:r>
                    </a:p>
                  </a:txBody>
                  <a:tcPr/>
                </a:tc>
                <a:tc>
                  <a:txBody>
                    <a:bodyPr/>
                    <a:lstStyle/>
                    <a:p>
                      <a:pPr algn="ctr"/>
                      <a:r>
                        <a:rPr lang="en-US" dirty="0"/>
                        <a:t>VL Result / Date Validated</a:t>
                      </a:r>
                    </a:p>
                  </a:txBody>
                  <a:tcPr/>
                </a:tc>
                <a:tc>
                  <a:txBody>
                    <a:bodyPr/>
                    <a:lstStyle/>
                    <a:p>
                      <a:pPr algn="ctr"/>
                      <a:endParaRPr lang="en-US" dirty="0"/>
                    </a:p>
                    <a:p>
                      <a:pPr algn="ctr"/>
                      <a:r>
                        <a:rPr lang="en-US" dirty="0"/>
                        <a:t>Clinic Visits / Adherence% /</a:t>
                      </a:r>
                    </a:p>
                    <a:p>
                      <a:pPr algn="ctr"/>
                      <a:r>
                        <a:rPr lang="en-US" dirty="0"/>
                        <a:t>Drug Supply</a:t>
                      </a:r>
                    </a:p>
                  </a:txBody>
                  <a:tcPr/>
                </a:tc>
                <a:tc>
                  <a:txBody>
                    <a:bodyPr/>
                    <a:lstStyle/>
                    <a:p>
                      <a:pPr algn="ctr"/>
                      <a:endParaRPr lang="en-US" dirty="0"/>
                    </a:p>
                    <a:p>
                      <a:pPr algn="ctr"/>
                      <a:r>
                        <a:rPr lang="en-US" dirty="0"/>
                        <a:t>IAC</a:t>
                      </a:r>
                    </a:p>
                  </a:txBody>
                  <a:tcPr/>
                </a:tc>
                <a:tc>
                  <a:txBody>
                    <a:bodyPr/>
                    <a:lstStyle/>
                    <a:p>
                      <a:pPr algn="ctr"/>
                      <a:endParaRPr lang="en-US" dirty="0"/>
                    </a:p>
                    <a:p>
                      <a:pPr algn="ctr"/>
                      <a:r>
                        <a:rPr lang="en-US" dirty="0"/>
                        <a:t>VL #2</a:t>
                      </a:r>
                    </a:p>
                  </a:txBody>
                  <a:tcPr/>
                </a:tc>
                <a:extLst>
                  <a:ext uri="{0D108BD9-81ED-4DB2-BD59-A6C34878D82A}">
                    <a16:rowId xmlns:a16="http://schemas.microsoft.com/office/drawing/2014/main" val="10000"/>
                  </a:ext>
                </a:extLst>
              </a:tr>
              <a:tr h="370840">
                <a:tc>
                  <a:txBody>
                    <a:bodyPr/>
                    <a:lstStyle/>
                    <a:p>
                      <a:pPr algn="ctr"/>
                      <a:r>
                        <a:rPr lang="en-US" b="1" dirty="0">
                          <a:solidFill>
                            <a:srgbClr val="FF0000"/>
                          </a:solidFill>
                        </a:rPr>
                        <a:t>A</a:t>
                      </a:r>
                    </a:p>
                  </a:txBody>
                  <a:tcPr/>
                </a:tc>
                <a:tc>
                  <a:txBody>
                    <a:bodyPr/>
                    <a:lstStyle/>
                    <a:p>
                      <a:pPr algn="ctr"/>
                      <a:r>
                        <a:rPr lang="en-US" b="1" dirty="0"/>
                        <a:t>1,653 copies</a:t>
                      </a:r>
                    </a:p>
                    <a:p>
                      <a:pPr algn="ctr"/>
                      <a:r>
                        <a:rPr lang="en-US" dirty="0"/>
                        <a:t>17 Aug</a:t>
                      </a:r>
                      <a:r>
                        <a:rPr lang="en-US" baseline="0" dirty="0"/>
                        <a:t> 2015</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r>
                        <a:rPr lang="en-US" dirty="0"/>
                        <a:t>5 Jan</a:t>
                      </a:r>
                      <a:r>
                        <a:rPr lang="en-US" baseline="0" dirty="0"/>
                        <a:t> 2017</a:t>
                      </a:r>
                    </a:p>
                    <a:p>
                      <a:pPr algn="ctr"/>
                      <a:r>
                        <a:rPr lang="en-US" baseline="0" dirty="0"/>
                        <a:t>No Result</a:t>
                      </a:r>
                      <a:endParaRPr lang="en-US" dirty="0"/>
                    </a:p>
                  </a:txBody>
                  <a:tcPr/>
                </a:tc>
                <a:extLst>
                  <a:ext uri="{0D108BD9-81ED-4DB2-BD59-A6C34878D82A}">
                    <a16:rowId xmlns:a16="http://schemas.microsoft.com/office/drawing/2014/main" val="10001"/>
                  </a:ext>
                </a:extLst>
              </a:tr>
              <a:tr h="370840">
                <a:tc>
                  <a:txBody>
                    <a:bodyPr/>
                    <a:lstStyle/>
                    <a:p>
                      <a:pPr algn="ctr"/>
                      <a:r>
                        <a:rPr lang="en-US" b="1" dirty="0">
                          <a:solidFill>
                            <a:srgbClr val="FF0000"/>
                          </a:solidFill>
                        </a:rPr>
                        <a:t>B</a:t>
                      </a:r>
                    </a:p>
                  </a:txBody>
                  <a:tcPr/>
                </a:tc>
                <a:tc>
                  <a:txBody>
                    <a:bodyPr/>
                    <a:lstStyle/>
                    <a:p>
                      <a:pPr algn="ctr"/>
                      <a:r>
                        <a:rPr lang="en-US" b="1" dirty="0"/>
                        <a:t>223,888 copies</a:t>
                      </a:r>
                    </a:p>
                    <a:p>
                      <a:pPr algn="ctr"/>
                      <a:r>
                        <a:rPr lang="en-US" b="0" dirty="0"/>
                        <a:t>10 Mar 2016 (C) 9 May 2016 (V) </a:t>
                      </a:r>
                    </a:p>
                  </a:txBody>
                  <a:tcPr/>
                </a:tc>
                <a:tc>
                  <a:txBody>
                    <a:bodyPr/>
                    <a:lstStyle/>
                    <a:p>
                      <a:pPr algn="ctr"/>
                      <a:r>
                        <a:rPr lang="en-US" dirty="0"/>
                        <a:t>16 Jun 2016 / 93% / 3 mo.</a:t>
                      </a:r>
                    </a:p>
                    <a:p>
                      <a:pPr algn="ctr"/>
                      <a:r>
                        <a:rPr lang="en-US" dirty="0"/>
                        <a:t>29 Sep</a:t>
                      </a:r>
                      <a:r>
                        <a:rPr lang="en-US" baseline="0" dirty="0"/>
                        <a:t> 2016 / 85% / 3 mo.</a:t>
                      </a:r>
                    </a:p>
                    <a:p>
                      <a:pPr algn="ctr"/>
                      <a:r>
                        <a:rPr lang="en-US" baseline="0" dirty="0"/>
                        <a:t>29 Dec 2016 / 101% / 3 mo.</a:t>
                      </a:r>
                      <a:endParaRPr lang="en-US" dirty="0"/>
                    </a:p>
                  </a:txBody>
                  <a:tcPr/>
                </a:tc>
                <a:tc>
                  <a:txBody>
                    <a:bodyPr/>
                    <a:lstStyle/>
                    <a:p>
                      <a:pPr algn="ctr"/>
                      <a:r>
                        <a:rPr lang="en-US" dirty="0"/>
                        <a:t>IAC #1 </a:t>
                      </a:r>
                      <a:r>
                        <a:rPr lang="mr-IN" dirty="0"/>
                        <a:t>–</a:t>
                      </a:r>
                      <a:r>
                        <a:rPr lang="en-US" dirty="0"/>
                        <a:t> 23 Mar 2017</a:t>
                      </a:r>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b="1" dirty="0">
                          <a:solidFill>
                            <a:srgbClr val="FF0000"/>
                          </a:solidFill>
                        </a:rPr>
                        <a:t>C</a:t>
                      </a:r>
                    </a:p>
                  </a:txBody>
                  <a:tcPr/>
                </a:tc>
                <a:tc>
                  <a:txBody>
                    <a:bodyPr/>
                    <a:lstStyle/>
                    <a:p>
                      <a:pPr algn="ctr"/>
                      <a:r>
                        <a:rPr lang="en-US" b="1" dirty="0"/>
                        <a:t>6,588 copies</a:t>
                      </a:r>
                    </a:p>
                    <a:p>
                      <a:pPr algn="ctr"/>
                      <a:r>
                        <a:rPr lang="en-US" dirty="0"/>
                        <a:t>2 Nov</a:t>
                      </a:r>
                      <a:r>
                        <a:rPr lang="en-US" baseline="0" dirty="0"/>
                        <a:t> 2016</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5 Jan 2017</a:t>
                      </a:r>
                    </a:p>
                    <a:p>
                      <a:pPr algn="ctr"/>
                      <a:r>
                        <a:rPr lang="en-US" dirty="0"/>
                        <a:t>No Result</a:t>
                      </a:r>
                    </a:p>
                  </a:txBody>
                  <a:tcPr/>
                </a:tc>
                <a:extLst>
                  <a:ext uri="{0D108BD9-81ED-4DB2-BD59-A6C34878D82A}">
                    <a16:rowId xmlns:a16="http://schemas.microsoft.com/office/drawing/2014/main" val="10003"/>
                  </a:ext>
                </a:extLst>
              </a:tr>
              <a:tr h="370840">
                <a:tc>
                  <a:txBody>
                    <a:bodyPr/>
                    <a:lstStyle/>
                    <a:p>
                      <a:pPr algn="ctr"/>
                      <a:r>
                        <a:rPr lang="en-US" b="1" dirty="0"/>
                        <a:t>D</a:t>
                      </a:r>
                    </a:p>
                  </a:txBody>
                  <a:tcPr/>
                </a:tc>
                <a:tc>
                  <a:txBody>
                    <a:bodyPr/>
                    <a:lstStyle/>
                    <a:p>
                      <a:pPr algn="ctr"/>
                      <a:r>
                        <a:rPr lang="en-US" b="1" dirty="0"/>
                        <a:t>82,201 copies</a:t>
                      </a:r>
                    </a:p>
                    <a:p>
                      <a:pPr algn="ctr"/>
                      <a:r>
                        <a:rPr lang="en-US" dirty="0"/>
                        <a:t>4 Nov 2016</a:t>
                      </a:r>
                    </a:p>
                  </a:txBody>
                  <a:tcPr/>
                </a:tc>
                <a:tc>
                  <a:txBody>
                    <a:bodyPr/>
                    <a:lstStyle/>
                    <a:p>
                      <a:pPr algn="ctr"/>
                      <a:endParaRPr lang="en-US" dirty="0"/>
                    </a:p>
                  </a:txBody>
                  <a:tcPr/>
                </a:tc>
                <a:tc>
                  <a:txBody>
                    <a:bodyPr/>
                    <a:lstStyle/>
                    <a:p>
                      <a:pPr algn="ctr"/>
                      <a:r>
                        <a:rPr lang="en-US" dirty="0"/>
                        <a:t>IAC #1</a:t>
                      </a:r>
                      <a:r>
                        <a:rPr lang="en-US" baseline="0" dirty="0"/>
                        <a:t> -</a:t>
                      </a:r>
                      <a:r>
                        <a:rPr lang="en-US" dirty="0"/>
                        <a:t> 25 Jan 2017 </a:t>
                      </a:r>
                    </a:p>
                    <a:p>
                      <a:pPr algn="ctr"/>
                      <a:r>
                        <a:rPr lang="en-US" dirty="0"/>
                        <a:t>IAC #2 </a:t>
                      </a:r>
                      <a:r>
                        <a:rPr lang="mr-IN" dirty="0"/>
                        <a:t>–</a:t>
                      </a:r>
                      <a:r>
                        <a:rPr lang="en-US" dirty="0"/>
                        <a:t> 15 Feb 2017</a:t>
                      </a:r>
                      <a:endParaRPr lang="en-US" baseline="0" dirty="0"/>
                    </a:p>
                    <a:p>
                      <a:pPr algn="ctr"/>
                      <a:r>
                        <a:rPr lang="en-US" baseline="0" dirty="0"/>
                        <a:t>IAC #3 </a:t>
                      </a:r>
                      <a:r>
                        <a:rPr lang="mr-IN" baseline="0" dirty="0"/>
                        <a:t>–</a:t>
                      </a:r>
                      <a:r>
                        <a:rPr lang="en-US" baseline="0" dirty="0"/>
                        <a:t> 15 Mar 2017</a:t>
                      </a:r>
                      <a:endParaRPr lang="en-US" dirty="0"/>
                    </a:p>
                  </a:txBody>
                  <a:tcPr/>
                </a:tc>
                <a:tc>
                  <a:txBody>
                    <a:bodyPr/>
                    <a:lstStyle/>
                    <a:p>
                      <a:pPr algn="ctr"/>
                      <a:r>
                        <a:rPr lang="en-US" dirty="0"/>
                        <a:t>Drawn 12</a:t>
                      </a:r>
                      <a:r>
                        <a:rPr lang="en-US" baseline="0" dirty="0"/>
                        <a:t> April 2017</a:t>
                      </a:r>
                      <a:endParaRPr lang="en-US" dirty="0"/>
                    </a:p>
                  </a:txBody>
                  <a:tcPr/>
                </a:tc>
                <a:extLst>
                  <a:ext uri="{0D108BD9-81ED-4DB2-BD59-A6C34878D82A}">
                    <a16:rowId xmlns:a16="http://schemas.microsoft.com/office/drawing/2014/main" val="10004"/>
                  </a:ext>
                </a:extLst>
              </a:tr>
              <a:tr h="370840">
                <a:tc>
                  <a:txBody>
                    <a:bodyPr/>
                    <a:lstStyle/>
                    <a:p>
                      <a:pPr algn="ctr"/>
                      <a:r>
                        <a:rPr lang="en-US" b="1" dirty="0">
                          <a:solidFill>
                            <a:srgbClr val="FF0000"/>
                          </a:solidFill>
                        </a:rPr>
                        <a:t>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17,863</a:t>
                      </a:r>
                      <a:r>
                        <a:rPr lang="en-US" b="1" baseline="0" dirty="0"/>
                        <a:t> </a:t>
                      </a:r>
                      <a:r>
                        <a:rPr lang="en-US" b="1" dirty="0"/>
                        <a:t>copies</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t>28 Feb 2017</a:t>
                      </a:r>
                    </a:p>
                  </a:txBody>
                  <a:tcPr/>
                </a:tc>
                <a:tc>
                  <a:txBody>
                    <a:bodyPr/>
                    <a:lstStyle/>
                    <a:p>
                      <a:pPr algn="ctr"/>
                      <a:r>
                        <a:rPr lang="en-US" dirty="0"/>
                        <a:t>16 Feb 2017 / 96% / 3 mo.</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5"/>
                  </a:ext>
                </a:extLst>
              </a:tr>
            </a:tbl>
          </a:graphicData>
        </a:graphic>
      </p:graphicFrame>
      <p:sp>
        <p:nvSpPr>
          <p:cNvPr id="11" name="TextBox 10"/>
          <p:cNvSpPr txBox="1"/>
          <p:nvPr/>
        </p:nvSpPr>
        <p:spPr>
          <a:xfrm>
            <a:off x="1159099" y="6416255"/>
            <a:ext cx="5582747" cy="369332"/>
          </a:xfrm>
          <a:prstGeom prst="rect">
            <a:avLst/>
          </a:prstGeom>
          <a:noFill/>
        </p:spPr>
        <p:txBody>
          <a:bodyPr wrap="none" rtlCol="0">
            <a:spAutoFit/>
          </a:bodyPr>
          <a:lstStyle/>
          <a:p>
            <a:r>
              <a:rPr lang="en-US" dirty="0"/>
              <a:t>C = Sample Collected, V = Sample Validated by Laboratory</a:t>
            </a:r>
          </a:p>
        </p:txBody>
      </p:sp>
    </p:spTree>
    <p:extLst>
      <p:ext uri="{BB962C8B-B14F-4D97-AF65-F5344CB8AC3E}">
        <p14:creationId xmlns:p14="http://schemas.microsoft.com/office/powerpoint/2010/main" val="701967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65125"/>
            <a:ext cx="10806748" cy="1325563"/>
          </a:xfrm>
        </p:spPr>
        <p:txBody>
          <a:bodyPr/>
          <a:lstStyle/>
          <a:p>
            <a:r>
              <a:rPr lang="en-US" dirty="0"/>
              <a:t>Today’s Topics </a:t>
            </a:r>
            <a:r>
              <a:rPr lang="mr-IN" dirty="0"/>
              <a:t>–</a:t>
            </a:r>
            <a:r>
              <a:rPr lang="en-US" dirty="0"/>
              <a:t> 5 Top Pitfalls</a:t>
            </a:r>
          </a:p>
        </p:txBody>
      </p:sp>
      <p:sp>
        <p:nvSpPr>
          <p:cNvPr id="3" name="Text Placeholder 2"/>
          <p:cNvSpPr>
            <a:spLocks noGrp="1"/>
          </p:cNvSpPr>
          <p:nvPr>
            <p:ph type="body" idx="1"/>
          </p:nvPr>
        </p:nvSpPr>
        <p:spPr>
          <a:xfrm>
            <a:off x="548640" y="1681163"/>
            <a:ext cx="5448935" cy="823912"/>
          </a:xfrm>
        </p:spPr>
        <p:txBody>
          <a:bodyPr/>
          <a:lstStyle/>
          <a:p>
            <a:r>
              <a:rPr lang="en-US" dirty="0"/>
              <a:t>5 Pitfalls to </a:t>
            </a:r>
            <a:r>
              <a:rPr lang="en-US" strike="sngStrike" dirty="0"/>
              <a:t>Avoid</a:t>
            </a:r>
          </a:p>
        </p:txBody>
      </p:sp>
      <p:sp>
        <p:nvSpPr>
          <p:cNvPr id="4" name="Content Placeholder 3"/>
          <p:cNvSpPr>
            <a:spLocks noGrp="1"/>
          </p:cNvSpPr>
          <p:nvPr>
            <p:ph sz="half" idx="2"/>
          </p:nvPr>
        </p:nvSpPr>
        <p:spPr>
          <a:xfrm>
            <a:off x="548640" y="2505074"/>
            <a:ext cx="5730367" cy="3870325"/>
          </a:xfrm>
        </p:spPr>
        <p:txBody>
          <a:bodyPr>
            <a:normAutofit fontScale="85000" lnSpcReduction="10000"/>
          </a:bodyPr>
          <a:lstStyle/>
          <a:p>
            <a:r>
              <a:rPr lang="en-US" dirty="0"/>
              <a:t>P</a:t>
            </a:r>
            <a:r>
              <a:rPr lang="en-US" b="1" dirty="0"/>
              <a:t>rocess Mapping </a:t>
            </a:r>
            <a:r>
              <a:rPr lang="en-US" dirty="0">
                <a:sym typeface="Wingdings"/>
              </a:rPr>
              <a:t> Not connecting the process map to the project</a:t>
            </a:r>
          </a:p>
          <a:p>
            <a:r>
              <a:rPr lang="en-US" b="1" dirty="0">
                <a:sym typeface="Wingdings"/>
              </a:rPr>
              <a:t>Metric Selection </a:t>
            </a:r>
            <a:r>
              <a:rPr lang="en-US" dirty="0">
                <a:sym typeface="Wingdings"/>
              </a:rPr>
              <a:t>- Not selecting the appropriate metric for the aim</a:t>
            </a:r>
          </a:p>
          <a:p>
            <a:r>
              <a:rPr lang="en-US" b="1" dirty="0">
                <a:sym typeface="Wingdings"/>
              </a:rPr>
              <a:t>Voice of the Customer – </a:t>
            </a:r>
            <a:r>
              <a:rPr lang="en-US" dirty="0">
                <a:sym typeface="Wingdings"/>
              </a:rPr>
              <a:t>Not connected to the problem or the intervention</a:t>
            </a:r>
            <a:endParaRPr lang="en-US" b="1" dirty="0">
              <a:sym typeface="Wingdings"/>
            </a:endParaRPr>
          </a:p>
          <a:p>
            <a:r>
              <a:rPr lang="en-US" b="1" dirty="0">
                <a:sym typeface="Wingdings"/>
              </a:rPr>
              <a:t>PDSAs – </a:t>
            </a:r>
            <a:r>
              <a:rPr lang="en-US" dirty="0">
                <a:sym typeface="Wingdings"/>
              </a:rPr>
              <a:t>Only</a:t>
            </a:r>
            <a:r>
              <a:rPr lang="en-US" b="1" dirty="0">
                <a:sym typeface="Wingdings"/>
              </a:rPr>
              <a:t> </a:t>
            </a:r>
            <a:r>
              <a:rPr lang="en-US" dirty="0">
                <a:sym typeface="Wingdings"/>
              </a:rPr>
              <a:t>One and Done, Testing Multiple Changes in one PDSA, Not small tests of change </a:t>
            </a:r>
          </a:p>
          <a:p>
            <a:r>
              <a:rPr lang="en-US" b="1" dirty="0">
                <a:sym typeface="Wingdings"/>
              </a:rPr>
              <a:t>Outcome Focus – </a:t>
            </a:r>
            <a:r>
              <a:rPr lang="en-US" dirty="0">
                <a:sym typeface="Wingdings"/>
              </a:rPr>
              <a:t>Forgetting the big picture, i.e., Patient Care</a:t>
            </a:r>
            <a:endParaRPr lang="en-US" b="1" dirty="0">
              <a:sym typeface="Wingdings"/>
            </a:endParaRPr>
          </a:p>
        </p:txBody>
      </p:sp>
      <p:sp>
        <p:nvSpPr>
          <p:cNvPr id="5" name="Text Placeholder 4"/>
          <p:cNvSpPr>
            <a:spLocks noGrp="1"/>
          </p:cNvSpPr>
          <p:nvPr>
            <p:ph type="body" sz="quarter" idx="3"/>
          </p:nvPr>
        </p:nvSpPr>
        <p:spPr>
          <a:xfrm>
            <a:off x="6312915" y="1690688"/>
            <a:ext cx="5307077" cy="823912"/>
          </a:xfrm>
        </p:spPr>
        <p:txBody>
          <a:bodyPr/>
          <a:lstStyle/>
          <a:p>
            <a:r>
              <a:rPr lang="en-US" dirty="0"/>
              <a:t>What to do differently next time</a:t>
            </a:r>
          </a:p>
        </p:txBody>
      </p:sp>
      <p:sp>
        <p:nvSpPr>
          <p:cNvPr id="6" name="Content Placeholder 5"/>
          <p:cNvSpPr>
            <a:spLocks noGrp="1"/>
          </p:cNvSpPr>
          <p:nvPr>
            <p:ph sz="quarter" idx="4"/>
          </p:nvPr>
        </p:nvSpPr>
        <p:spPr>
          <a:xfrm>
            <a:off x="6436805" y="2480357"/>
            <a:ext cx="5183188" cy="3870324"/>
          </a:xfrm>
          <a:ln w="57150">
            <a:solidFill>
              <a:schemeClr val="tx1"/>
            </a:solidFill>
          </a:ln>
        </p:spPr>
        <p:txBody>
          <a:bodyPr>
            <a:normAutofit fontScale="85000" lnSpcReduction="10000"/>
          </a:bodyPr>
          <a:lstStyle/>
          <a:p>
            <a:endParaRPr lang="en-US" dirty="0"/>
          </a:p>
        </p:txBody>
      </p:sp>
      <p:sp>
        <p:nvSpPr>
          <p:cNvPr id="7" name="TextBox 6"/>
          <p:cNvSpPr txBox="1"/>
          <p:nvPr/>
        </p:nvSpPr>
        <p:spPr>
          <a:xfrm>
            <a:off x="2852928" y="2111025"/>
            <a:ext cx="1457450" cy="369332"/>
          </a:xfrm>
          <a:prstGeom prst="rect">
            <a:avLst/>
          </a:prstGeom>
          <a:noFill/>
        </p:spPr>
        <p:txBody>
          <a:bodyPr wrap="none" rtlCol="0">
            <a:spAutoFit/>
          </a:bodyPr>
          <a:lstStyle/>
          <a:p>
            <a:r>
              <a:rPr lang="en-US" b="1" dirty="0">
                <a:solidFill>
                  <a:srgbClr val="FF0000"/>
                </a:solidFill>
              </a:rPr>
              <a:t>LEARN FROM</a:t>
            </a:r>
          </a:p>
        </p:txBody>
      </p:sp>
    </p:spTree>
    <p:extLst>
      <p:ext uri="{BB962C8B-B14F-4D97-AF65-F5344CB8AC3E}">
        <p14:creationId xmlns:p14="http://schemas.microsoft.com/office/powerpoint/2010/main" val="3095496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99" y="669926"/>
            <a:ext cx="4402667" cy="6406357"/>
          </a:xfrm>
          <a:prstGeom prst="rect">
            <a:avLst/>
          </a:prstGeom>
        </p:spPr>
      </p:pic>
      <p:sp>
        <p:nvSpPr>
          <p:cNvPr id="2" name="Title 1"/>
          <p:cNvSpPr>
            <a:spLocks noGrp="1"/>
          </p:cNvSpPr>
          <p:nvPr>
            <p:ph type="ctrTitle"/>
          </p:nvPr>
        </p:nvSpPr>
        <p:spPr>
          <a:xfrm>
            <a:off x="914400" y="1122363"/>
            <a:ext cx="5157216" cy="3009370"/>
          </a:xfrm>
        </p:spPr>
        <p:txBody>
          <a:bodyPr>
            <a:normAutofit/>
          </a:bodyPr>
          <a:lstStyle/>
          <a:p>
            <a:r>
              <a:rPr lang="en-US" sz="7200" dirty="0"/>
              <a:t>PITFALLS</a:t>
            </a:r>
            <a:r>
              <a:rPr lang="en-US" dirty="0"/>
              <a:t/>
            </a:r>
            <a:br>
              <a:rPr lang="en-US" dirty="0"/>
            </a:br>
            <a:r>
              <a:rPr lang="en-US" sz="3600" dirty="0"/>
              <a:t>If you fall into a pit, I hope you </a:t>
            </a:r>
            <a:r>
              <a:rPr lang="en-US" sz="3600" u="sng" dirty="0"/>
              <a:t>learned</a:t>
            </a:r>
            <a:r>
              <a:rPr lang="en-US" sz="3600" dirty="0"/>
              <a:t> something</a:t>
            </a:r>
          </a:p>
        </p:txBody>
      </p:sp>
      <p:sp>
        <p:nvSpPr>
          <p:cNvPr id="3" name="Subtitle 2"/>
          <p:cNvSpPr>
            <a:spLocks noGrp="1"/>
          </p:cNvSpPr>
          <p:nvPr>
            <p:ph type="subTitle" idx="1"/>
          </p:nvPr>
        </p:nvSpPr>
        <p:spPr>
          <a:xfrm>
            <a:off x="7518399" y="3386666"/>
            <a:ext cx="3488267" cy="1066801"/>
          </a:xfrm>
          <a:solidFill>
            <a:schemeClr val="accent2"/>
          </a:solidFill>
        </p:spPr>
        <p:txBody>
          <a:bodyPr>
            <a:noAutofit/>
          </a:bodyPr>
          <a:lstStyle/>
          <a:p>
            <a:r>
              <a:rPr lang="en-US" sz="3200" b="1" dirty="0"/>
              <a:t>Lessons </a:t>
            </a:r>
          </a:p>
          <a:p>
            <a:r>
              <a:rPr lang="en-US" sz="3200" b="1" dirty="0"/>
              <a:t>From the Pit</a:t>
            </a:r>
          </a:p>
        </p:txBody>
      </p:sp>
    </p:spTree>
    <p:extLst>
      <p:ext uri="{BB962C8B-B14F-4D97-AF65-F5344CB8AC3E}">
        <p14:creationId xmlns:p14="http://schemas.microsoft.com/office/powerpoint/2010/main" val="461608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Text Placeholder 2"/>
          <p:cNvSpPr>
            <a:spLocks noGrp="1"/>
          </p:cNvSpPr>
          <p:nvPr>
            <p:ph type="body" idx="1"/>
          </p:nvPr>
        </p:nvSpPr>
        <p:spPr/>
        <p:txBody>
          <a:bodyPr/>
          <a:lstStyle/>
          <a:p>
            <a:r>
              <a:rPr lang="en-US" dirty="0"/>
              <a:t>Quality Improvement is </a:t>
            </a:r>
            <a:r>
              <a:rPr lang="en-US" u="sng" dirty="0"/>
              <a:t>not</a:t>
            </a:r>
            <a:r>
              <a:rPr lang="en-US" dirty="0"/>
              <a:t> about Perfection, but it is about Learning</a:t>
            </a:r>
          </a:p>
        </p:txBody>
      </p:sp>
    </p:spTree>
    <p:extLst>
      <p:ext uri="{BB962C8B-B14F-4D97-AF65-F5344CB8AC3E}">
        <p14:creationId xmlns:p14="http://schemas.microsoft.com/office/powerpoint/2010/main" val="184318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15900"/>
            <a:ext cx="11137899" cy="1849967"/>
          </a:xfrm>
        </p:spPr>
        <p:txBody>
          <a:bodyPr>
            <a:normAutofit/>
          </a:bodyPr>
          <a:lstStyle/>
          <a:p>
            <a:r>
              <a:rPr lang="en-US" b="1" dirty="0">
                <a:solidFill>
                  <a:schemeClr val="accent1"/>
                </a:solidFill>
              </a:rPr>
              <a:t>Go &amp; See </a:t>
            </a:r>
            <a:r>
              <a:rPr lang="en-US" dirty="0"/>
              <a:t>- Trace/Validate Process at Site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768" y="2249424"/>
            <a:ext cx="5831558" cy="43708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85" y="1463040"/>
            <a:ext cx="5733769" cy="4297680"/>
          </a:xfrm>
          <a:prstGeom prst="rect">
            <a:avLst/>
          </a:prstGeom>
        </p:spPr>
      </p:pic>
    </p:spTree>
    <p:extLst>
      <p:ext uri="{BB962C8B-B14F-4D97-AF65-F5344CB8AC3E}">
        <p14:creationId xmlns:p14="http://schemas.microsoft.com/office/powerpoint/2010/main" val="3410037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152" y="346837"/>
            <a:ext cx="10515600" cy="673889"/>
          </a:xfrm>
        </p:spPr>
        <p:txBody>
          <a:bodyPr>
            <a:normAutofit fontScale="90000"/>
          </a:bodyPr>
          <a:lstStyle/>
          <a:p>
            <a:r>
              <a:rPr lang="en-US" dirty="0"/>
              <a:t>Process: Reported Current State</a:t>
            </a:r>
          </a:p>
        </p:txBody>
      </p:sp>
      <p:graphicFrame>
        <p:nvGraphicFramePr>
          <p:cNvPr id="4" name="Content Placeholder 3"/>
          <p:cNvGraphicFramePr>
            <a:graphicFrameLocks noGrp="1"/>
          </p:cNvGraphicFramePr>
          <p:nvPr>
            <p:ph idx="1"/>
            <p:extLst/>
          </p:nvPr>
        </p:nvGraphicFramePr>
        <p:xfrm>
          <a:off x="310896" y="512064"/>
          <a:ext cx="11539728" cy="6016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539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6810</TotalTime>
  <Words>3160</Words>
  <Application>Microsoft Office PowerPoint</Application>
  <PresentationFormat>Widescreen</PresentationFormat>
  <Paragraphs>598</Paragraphs>
  <Slides>74</Slides>
  <Notes>5</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74</vt:i4>
      </vt:variant>
    </vt:vector>
  </HeadingPairs>
  <TitlesOfParts>
    <vt:vector size="91" baseType="lpstr">
      <vt:lpstr>ＭＳ Ｐゴシック</vt:lpstr>
      <vt:lpstr>AdvOT0231c847</vt:lpstr>
      <vt:lpstr>AdvOT0231c847+20</vt:lpstr>
      <vt:lpstr>AdvOTbe4cb9cb</vt:lpstr>
      <vt:lpstr>AdvOTc9c0ed35.B</vt:lpstr>
      <vt:lpstr>Arial</vt:lpstr>
      <vt:lpstr>Arial Black</vt:lpstr>
      <vt:lpstr>Calibri</vt:lpstr>
      <vt:lpstr>Calibri Light</vt:lpstr>
      <vt:lpstr>Cambria</vt:lpstr>
      <vt:lpstr>Courier New</vt:lpstr>
      <vt:lpstr>Mangal</vt:lpstr>
      <vt:lpstr>ＭＳ 明朝</vt:lpstr>
      <vt:lpstr>Myriad Web Pro</vt:lpstr>
      <vt:lpstr>Times New Roman</vt:lpstr>
      <vt:lpstr>Wingdings</vt:lpstr>
      <vt:lpstr>Office Theme</vt:lpstr>
      <vt:lpstr>Best Practices</vt:lpstr>
      <vt:lpstr>PITFALLS If you fall into a pit, I hope you learned something</vt:lpstr>
      <vt:lpstr>Today’s Topics – 5 Top Pitfalls</vt:lpstr>
      <vt:lpstr>PITFALL #1  Process Mapping</vt:lpstr>
      <vt:lpstr>Pitfall</vt:lpstr>
      <vt:lpstr>Story: Patient B ”Falls through the Cracks” </vt:lpstr>
      <vt:lpstr>Process Mapping  in Classroom</vt:lpstr>
      <vt:lpstr>Go &amp; See - Trace/Validate Process at Site  </vt:lpstr>
      <vt:lpstr>Process: Reported Current State</vt:lpstr>
      <vt:lpstr>Where are the printed laboratory results?</vt:lpstr>
      <vt:lpstr>Go &amp; See - Trace/Validate Process at Site  </vt:lpstr>
      <vt:lpstr>Where are the printed laboratory results? </vt:lpstr>
      <vt:lpstr>The ‘Ah Ha’ Moment</vt:lpstr>
      <vt:lpstr>PowerPoint Presentation</vt:lpstr>
      <vt:lpstr>Knowledge Burst</vt:lpstr>
      <vt:lpstr>PowerPoint Presentation</vt:lpstr>
      <vt:lpstr>PowerPoint Presentation</vt:lpstr>
      <vt:lpstr>Process Mapping IHI Video</vt:lpstr>
      <vt:lpstr>The LARC Quality Improvement Collaborative: Smart Start 2-Day On-Site Session</vt:lpstr>
      <vt:lpstr>PowerPoint Presentation</vt:lpstr>
      <vt:lpstr>Smart Start – Two Days On-Site</vt:lpstr>
      <vt:lpstr>Project Kickoff – Day #1</vt:lpstr>
      <vt:lpstr>Project Kickoff – Day #2</vt:lpstr>
      <vt:lpstr>Process Mapping</vt:lpstr>
      <vt:lpstr>Process Table</vt:lpstr>
      <vt:lpstr>PowerPoint Presentation</vt:lpstr>
      <vt:lpstr>PowerPoint Presentation</vt:lpstr>
      <vt:lpstr>Process Mapping</vt:lpstr>
      <vt:lpstr>PITFALL #2 Metric Selection</vt:lpstr>
      <vt:lpstr>PowerPoint Presentation</vt:lpstr>
      <vt:lpstr>Metrics – Case Studies</vt:lpstr>
      <vt:lpstr>ACTIVITY</vt:lpstr>
      <vt:lpstr>ACTIVITY: Matching the Metric (Measure) with the Aim</vt:lpstr>
      <vt:lpstr>Access – what is it and how to measure</vt:lpstr>
      <vt:lpstr>ACTIVITY: Matching the Metric (Measure) with the Aim</vt:lpstr>
      <vt:lpstr>ACTIVITY: Matching the Metric (Measure) with the Aim</vt:lpstr>
      <vt:lpstr>ACTIVITY: Matching the Metric (Measure) with the Aim</vt:lpstr>
      <vt:lpstr>ACTIVITY: Matching the Metric (Measure) with the Aim</vt:lpstr>
      <vt:lpstr>Pitfall #3 Voice of the  Customer (VOC)</vt:lpstr>
      <vt:lpstr>First the Story – VOC Case Study #1</vt:lpstr>
      <vt:lpstr>First the Story – VOC Case Study #1</vt:lpstr>
      <vt:lpstr>Voice of customer(voc)</vt:lpstr>
      <vt:lpstr>Knowledge Burst</vt:lpstr>
      <vt:lpstr>The secret to improved VOC survey results</vt:lpstr>
      <vt:lpstr>Case Study #2: VOC Focuses on Problem</vt:lpstr>
      <vt:lpstr>Voice of Customer Survey - Questions</vt:lpstr>
      <vt:lpstr>Case Study: VOC Focuses on Problem</vt:lpstr>
      <vt:lpstr>The secret to improved VOC survey results</vt:lpstr>
      <vt:lpstr>PITFALL #4  PDSA</vt:lpstr>
      <vt:lpstr>PowerPoint Presentation</vt:lpstr>
      <vt:lpstr>Knowledge Burst</vt:lpstr>
      <vt:lpstr>PDSA - Description</vt:lpstr>
      <vt:lpstr>A Published Paper on PDSA</vt:lpstr>
      <vt:lpstr>PDSA – 5 Key Features</vt:lpstr>
      <vt:lpstr>A Published Paper on PDSA</vt:lpstr>
      <vt:lpstr>Selecting the change: How to determine what changes to test</vt:lpstr>
      <vt:lpstr>PowerPoint Presentation</vt:lpstr>
      <vt:lpstr>PowerPoint Presentation</vt:lpstr>
      <vt:lpstr>Seeing the Big Picture</vt:lpstr>
      <vt:lpstr>Story: Patient  A ”Falls through the Cracks” </vt:lpstr>
      <vt:lpstr>Trace the patient</vt:lpstr>
      <vt:lpstr>Viral Load recorded in patient’s chart, but no action taken for 2 visits</vt:lpstr>
      <vt:lpstr>Learning Burst</vt:lpstr>
      <vt:lpstr>What is this project about?</vt:lpstr>
      <vt:lpstr>PowerPoint Presentation</vt:lpstr>
      <vt:lpstr>How do we truly understand the outcome of our viral load cascade process?</vt:lpstr>
      <vt:lpstr>Assessing our patient care</vt:lpstr>
      <vt:lpstr>Country Algorithm Does the care provided follow the country algorithm?</vt:lpstr>
      <vt:lpstr>Viral Load Results 10 March 2016</vt:lpstr>
      <vt:lpstr>Chart Review Template  Viral Load Cascade – Result Reporting &amp; Patient Management</vt:lpstr>
      <vt:lpstr>Patient Tracing / Chart Review 4/5 patients did not have High VL follow up per country algorithm</vt:lpstr>
      <vt:lpstr>Today’s Topics – 5 Top Pitfalls</vt:lpstr>
      <vt:lpstr>PITFALLS If you fall into a pit, I hope you learned something</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PITFALLS If you fall into a pit, I hope you learned something</dc:title>
  <dc:creator>Barbara McKinney</dc:creator>
  <cp:lastModifiedBy>Yao, Katy (CDC/DDPHSIS/CGH/DGHT)</cp:lastModifiedBy>
  <cp:revision>115</cp:revision>
  <dcterms:created xsi:type="dcterms:W3CDTF">2017-04-28T14:30:37Z</dcterms:created>
  <dcterms:modified xsi:type="dcterms:W3CDTF">2019-03-25T16:55:51Z</dcterms:modified>
</cp:coreProperties>
</file>